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57"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3B094B5-7DDD-4018-A35A-835522B59D33}"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237921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3B094B5-7DDD-4018-A35A-835522B59D33}"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416120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3B094B5-7DDD-4018-A35A-835522B59D33}"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125499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3B094B5-7DDD-4018-A35A-835522B59D33}"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213989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3B094B5-7DDD-4018-A35A-835522B59D33}"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2300985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3B094B5-7DDD-4018-A35A-835522B59D33}"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3098815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3B094B5-7DDD-4018-A35A-835522B59D33}" type="datetimeFigureOut">
              <a:rPr lang="ru-RU" smtClean="0"/>
              <a:t>08.06.2022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301936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3B094B5-7DDD-4018-A35A-835522B59D33}" type="datetimeFigureOut">
              <a:rPr lang="ru-RU" smtClean="0"/>
              <a:t>08.06.2022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207305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3B094B5-7DDD-4018-A35A-835522B59D33}" type="datetimeFigureOut">
              <a:rPr lang="ru-RU" smtClean="0"/>
              <a:t>08.06.2022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3147497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3B094B5-7DDD-4018-A35A-835522B59D33}"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212154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3B094B5-7DDD-4018-A35A-835522B59D33}"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981D1D-0FD7-4E59-AB58-3D9B9991E713}" type="slidenum">
              <a:rPr lang="ru-RU" smtClean="0"/>
              <a:t>‹#›</a:t>
            </a:fld>
            <a:endParaRPr lang="ru-RU"/>
          </a:p>
        </p:txBody>
      </p:sp>
    </p:spTree>
    <p:extLst>
      <p:ext uri="{BB962C8B-B14F-4D97-AF65-F5344CB8AC3E}">
        <p14:creationId xmlns:p14="http://schemas.microsoft.com/office/powerpoint/2010/main" val="1138846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B094B5-7DDD-4018-A35A-835522B59D33}" type="datetimeFigureOut">
              <a:rPr lang="ru-RU" smtClean="0"/>
              <a:t>08.06.2022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981D1D-0FD7-4E59-AB58-3D9B9991E713}" type="slidenum">
              <a:rPr lang="ru-RU" smtClean="0"/>
              <a:t>‹#›</a:t>
            </a:fld>
            <a:endParaRPr lang="ru-RU"/>
          </a:p>
        </p:txBody>
      </p:sp>
    </p:spTree>
    <p:extLst>
      <p:ext uri="{BB962C8B-B14F-4D97-AF65-F5344CB8AC3E}">
        <p14:creationId xmlns:p14="http://schemas.microsoft.com/office/powerpoint/2010/main" val="3079210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71601" y="1122363"/>
            <a:ext cx="9736666" cy="2092881"/>
          </a:xfrm>
          <a:prstGeom prst="rect">
            <a:avLst/>
          </a:prstGeom>
        </p:spPr>
        <p:txBody>
          <a:bodyPr wrap="square">
            <a:spAutoFit/>
          </a:bodyPr>
          <a:lstStyle/>
          <a:p>
            <a:pPr algn="ctr"/>
            <a:r>
              <a:rPr lang="ru-RU" sz="2400" b="0" i="0" dirty="0" smtClean="0">
                <a:solidFill>
                  <a:srgbClr val="00B050"/>
                </a:solidFill>
                <a:effectLst/>
                <a:latin typeface="Arial" panose="020B0604020202020204" pitchFamily="34" charset="0"/>
              </a:rPr>
              <a:t>Мастер-класс для педагогов </a:t>
            </a:r>
          </a:p>
          <a:p>
            <a:endParaRPr lang="ru-RU" sz="2400" b="0" i="0" dirty="0" smtClean="0">
              <a:solidFill>
                <a:schemeClr val="accent2">
                  <a:lumMod val="75000"/>
                </a:schemeClr>
              </a:solidFill>
              <a:effectLst/>
              <a:latin typeface="Arial" panose="020B0604020202020204" pitchFamily="34" charset="0"/>
            </a:endParaRPr>
          </a:p>
          <a:p>
            <a:pPr algn="ctr">
              <a:spcAft>
                <a:spcPts val="1200"/>
              </a:spcAft>
            </a:pPr>
            <a:r>
              <a:rPr lang="ru-RU" sz="3200" b="0" i="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rPr>
              <a:t>«</a:t>
            </a:r>
            <a:r>
              <a:rPr lang="ru-RU" sz="3600" b="0" i="0" dirty="0" err="1"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rPr>
              <a:t>Здоровьесберегающие</a:t>
            </a:r>
            <a:r>
              <a:rPr lang="ru-RU" sz="3600" b="0" i="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rPr>
              <a:t> технологии в</a:t>
            </a:r>
          </a:p>
          <a:p>
            <a:pPr algn="ctr">
              <a:spcAft>
                <a:spcPts val="1200"/>
              </a:spcAft>
            </a:pPr>
            <a:r>
              <a:rPr lang="ru-RU" sz="3600" b="0" i="0"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rPr>
              <a:t> работе с дошкольниками»</a:t>
            </a:r>
            <a:endParaRPr lang="ru-RU" sz="3600" b="0" i="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ndParaRPr>
          </a:p>
        </p:txBody>
      </p:sp>
      <p:sp>
        <p:nvSpPr>
          <p:cNvPr id="5" name="Прямоугольник 4"/>
          <p:cNvSpPr/>
          <p:nvPr/>
        </p:nvSpPr>
        <p:spPr>
          <a:xfrm>
            <a:off x="4301067" y="4429919"/>
            <a:ext cx="7476067" cy="1292662"/>
          </a:xfrm>
          <a:prstGeom prst="rect">
            <a:avLst/>
          </a:prstGeom>
        </p:spPr>
        <p:txBody>
          <a:bodyPr wrap="square">
            <a:spAutoFit/>
          </a:bodyPr>
          <a:lstStyle/>
          <a:p>
            <a:pPr algn="r"/>
            <a:r>
              <a:rPr lang="ru-RU" sz="2000" dirty="0" smtClean="0">
                <a:solidFill>
                  <a:srgbClr val="333333"/>
                </a:solidFill>
                <a:latin typeface="Arial" panose="020B0604020202020204" pitchFamily="34" charset="0"/>
              </a:rPr>
              <a:t>Подготовила: старший воспитатель А. Ю. </a:t>
            </a:r>
            <a:r>
              <a:rPr lang="ru-RU" sz="2000" dirty="0" err="1" smtClean="0">
                <a:solidFill>
                  <a:srgbClr val="333333"/>
                </a:solidFill>
                <a:latin typeface="Arial" panose="020B0604020202020204" pitchFamily="34" charset="0"/>
              </a:rPr>
              <a:t>Шепшина</a:t>
            </a:r>
            <a:endParaRPr lang="ru-RU" sz="2000" dirty="0" smtClean="0">
              <a:solidFill>
                <a:srgbClr val="333333"/>
              </a:solidFill>
              <a:latin typeface="Arial" panose="020B0604020202020204" pitchFamily="34" charset="0"/>
            </a:endParaRPr>
          </a:p>
          <a:p>
            <a:endParaRPr lang="ru-RU" b="0" i="0" dirty="0">
              <a:solidFill>
                <a:srgbClr val="333333"/>
              </a:solidFill>
              <a:effectLst/>
              <a:latin typeface="Arial" panose="020B0604020202020204" pitchFamily="34" charset="0"/>
            </a:endParaRPr>
          </a:p>
          <a:p>
            <a:endParaRPr lang="ru-RU" sz="2000" b="1" dirty="0" smtClean="0">
              <a:solidFill>
                <a:schemeClr val="accent6">
                  <a:lumMod val="50000"/>
                </a:schemeClr>
              </a:solidFill>
              <a:latin typeface="Arial" panose="020B0604020202020204" pitchFamily="34" charset="0"/>
            </a:endParaRPr>
          </a:p>
          <a:p>
            <a:r>
              <a:rPr lang="ru-RU" sz="2000" b="1" dirty="0" smtClean="0">
                <a:solidFill>
                  <a:schemeClr val="accent6">
                    <a:lumMod val="50000"/>
                  </a:schemeClr>
                </a:solidFill>
                <a:latin typeface="Arial" panose="020B0604020202020204" pitchFamily="34" charset="0"/>
              </a:rPr>
              <a:t>МБДОУ №48</a:t>
            </a:r>
            <a:endParaRPr lang="ru-RU" sz="2000" b="1" i="0" dirty="0">
              <a:solidFill>
                <a:schemeClr val="accent6">
                  <a:lumMod val="50000"/>
                </a:schemeClr>
              </a:solidFill>
              <a:effectLst/>
              <a:latin typeface="Arial" panose="020B0604020202020204" pitchFamily="34" charset="0"/>
            </a:endParaRPr>
          </a:p>
        </p:txBody>
      </p:sp>
    </p:spTree>
    <p:extLst>
      <p:ext uri="{BB962C8B-B14F-4D97-AF65-F5344CB8AC3E}">
        <p14:creationId xmlns:p14="http://schemas.microsoft.com/office/powerpoint/2010/main" val="3960559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09601" y="203999"/>
            <a:ext cx="7704666" cy="6370975"/>
          </a:xfrm>
          <a:prstGeom prst="rect">
            <a:avLst/>
          </a:prstGeom>
        </p:spPr>
        <p:txBody>
          <a:bodyPr wrap="square">
            <a:spAutoFit/>
          </a:bodyPr>
          <a:lstStyle/>
          <a:p>
            <a:pPr algn="ctr"/>
            <a:r>
              <a:rPr lang="ru-RU" sz="2400" b="0" i="1" dirty="0" smtClean="0">
                <a:solidFill>
                  <a:srgbClr val="111111"/>
                </a:solidFill>
                <a:effectLst/>
                <a:latin typeface="Arial" panose="020B0604020202020204" pitchFamily="34" charset="0"/>
              </a:rPr>
              <a:t>Массаж «Снеговик»</a:t>
            </a:r>
          </a:p>
          <a:p>
            <a:r>
              <a:rPr lang="ru-RU" sz="2400" dirty="0" smtClean="0">
                <a:solidFill>
                  <a:srgbClr val="111111"/>
                </a:solidFill>
              </a:rPr>
              <a:t>Раз </a:t>
            </a:r>
            <a:r>
              <a:rPr lang="ru-RU" sz="2400" dirty="0">
                <a:solidFill>
                  <a:srgbClr val="111111"/>
                </a:solidFill>
              </a:rPr>
              <a:t>— рука, два — рука. (</a:t>
            </a:r>
            <a:r>
              <a:rPr lang="ru-RU" sz="2400" i="1" dirty="0">
                <a:solidFill>
                  <a:srgbClr val="111111"/>
                </a:solidFill>
              </a:rPr>
              <a:t>Вытянуть вперед одну руку, потом — другую)</a:t>
            </a:r>
          </a:p>
          <a:p>
            <a:r>
              <a:rPr lang="ru-RU" sz="2400" dirty="0">
                <a:solidFill>
                  <a:srgbClr val="111111"/>
                </a:solidFill>
              </a:rPr>
              <a:t>Лепим мы снеговика. (</a:t>
            </a:r>
            <a:r>
              <a:rPr lang="ru-RU" sz="2400" i="1" dirty="0">
                <a:solidFill>
                  <a:srgbClr val="111111"/>
                </a:solidFill>
              </a:rPr>
              <a:t>Имитировать лепку снежков)</a:t>
            </a:r>
          </a:p>
          <a:p>
            <a:r>
              <a:rPr lang="ru-RU" sz="2400" dirty="0">
                <a:solidFill>
                  <a:srgbClr val="111111"/>
                </a:solidFill>
              </a:rPr>
              <a:t>Три-четыре, три-четыре, (</a:t>
            </a:r>
            <a:r>
              <a:rPr lang="ru-RU" sz="2400" i="1" dirty="0">
                <a:solidFill>
                  <a:srgbClr val="111111"/>
                </a:solidFill>
              </a:rPr>
              <a:t>Погладить ладонями шею)</a:t>
            </a:r>
          </a:p>
          <a:p>
            <a:r>
              <a:rPr lang="ru-RU" sz="2400" dirty="0">
                <a:solidFill>
                  <a:srgbClr val="111111"/>
                </a:solidFill>
              </a:rPr>
              <a:t>Нарисуем рот </a:t>
            </a:r>
            <a:r>
              <a:rPr lang="ru-RU" sz="2400" dirty="0" err="1">
                <a:solidFill>
                  <a:srgbClr val="111111"/>
                </a:solidFill>
              </a:rPr>
              <a:t>пошире</a:t>
            </a:r>
            <a:r>
              <a:rPr lang="ru-RU" sz="2400" dirty="0">
                <a:solidFill>
                  <a:srgbClr val="111111"/>
                </a:solidFill>
              </a:rPr>
              <a:t>.</a:t>
            </a:r>
          </a:p>
          <a:p>
            <a:r>
              <a:rPr lang="ru-RU" sz="2400" dirty="0">
                <a:solidFill>
                  <a:srgbClr val="111111"/>
                </a:solidFill>
              </a:rPr>
              <a:t>Пять — найдем морковь для носа,</a:t>
            </a:r>
          </a:p>
          <a:p>
            <a:r>
              <a:rPr lang="ru-RU" sz="2400" dirty="0">
                <a:solidFill>
                  <a:srgbClr val="111111"/>
                </a:solidFill>
              </a:rPr>
              <a:t>Угольки найдем для глаз. (</a:t>
            </a:r>
            <a:r>
              <a:rPr lang="ru-RU" sz="2400" i="1" dirty="0">
                <a:solidFill>
                  <a:srgbClr val="111111"/>
                </a:solidFill>
              </a:rPr>
              <a:t>Кулачками растереть крылья носа)</a:t>
            </a:r>
          </a:p>
          <a:p>
            <a:r>
              <a:rPr lang="ru-RU" sz="2400" dirty="0">
                <a:solidFill>
                  <a:srgbClr val="111111"/>
                </a:solidFill>
              </a:rPr>
              <a:t>Шесть — наденем шляпу косо,</a:t>
            </a:r>
          </a:p>
          <a:p>
            <a:r>
              <a:rPr lang="ru-RU" sz="2400" dirty="0">
                <a:solidFill>
                  <a:srgbClr val="111111"/>
                </a:solidFill>
              </a:rPr>
              <a:t>Пусть смеется он у нас. (</a:t>
            </a:r>
            <a:r>
              <a:rPr lang="ru-RU" sz="2400" i="1" dirty="0">
                <a:solidFill>
                  <a:srgbClr val="111111"/>
                </a:solidFill>
              </a:rPr>
              <a:t>Приставить ладони ко лбу «козырьком» и</a:t>
            </a:r>
          </a:p>
          <a:p>
            <a:r>
              <a:rPr lang="ru-RU" sz="2400" i="1" dirty="0">
                <a:solidFill>
                  <a:srgbClr val="111111"/>
                </a:solidFill>
              </a:rPr>
              <a:t>растереть лоб)</a:t>
            </a:r>
          </a:p>
          <a:p>
            <a:r>
              <a:rPr lang="ru-RU" sz="2400" dirty="0">
                <a:solidFill>
                  <a:srgbClr val="111111"/>
                </a:solidFill>
              </a:rPr>
              <a:t>Семь и восемь, семь и восемь</a:t>
            </a:r>
          </a:p>
          <a:p>
            <a:r>
              <a:rPr lang="ru-RU" sz="2400" dirty="0">
                <a:solidFill>
                  <a:srgbClr val="111111"/>
                </a:solidFill>
              </a:rPr>
              <a:t>Мы плясать его попросим. (</a:t>
            </a:r>
            <a:r>
              <a:rPr lang="ru-RU" sz="2400" i="1" dirty="0">
                <a:solidFill>
                  <a:srgbClr val="111111"/>
                </a:solidFill>
              </a:rPr>
              <a:t>Погладить колени ладошками)</a:t>
            </a:r>
          </a:p>
          <a:p>
            <a:pPr indent="457200"/>
            <a:endParaRPr lang="ru-RU" sz="2400" dirty="0">
              <a:solidFill>
                <a:srgbClr val="111111"/>
              </a:solidFill>
              <a:latin typeface="Arial" panose="020B0604020202020204" pitchFamily="34" charset="0"/>
            </a:endParaRPr>
          </a:p>
        </p:txBody>
      </p:sp>
      <p:pic>
        <p:nvPicPr>
          <p:cNvPr id="6" name="Рисунок 5" descr="http://900igr.net/up/datai/75841/0007-0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5732" y="1229357"/>
            <a:ext cx="3813493" cy="2779971"/>
          </a:xfrm>
          <a:prstGeom prst="rect">
            <a:avLst/>
          </a:prstGeom>
          <a:noFill/>
          <a:ln>
            <a:noFill/>
          </a:ln>
        </p:spPr>
      </p:pic>
    </p:spTree>
    <p:extLst>
      <p:ext uri="{BB962C8B-B14F-4D97-AF65-F5344CB8AC3E}">
        <p14:creationId xmlns:p14="http://schemas.microsoft.com/office/powerpoint/2010/main" val="3783949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01133" y="210826"/>
            <a:ext cx="11286067" cy="2277547"/>
          </a:xfrm>
          <a:prstGeom prst="rect">
            <a:avLst/>
          </a:prstGeom>
        </p:spPr>
        <p:txBody>
          <a:bodyPr wrap="square">
            <a:spAutoFit/>
          </a:bodyPr>
          <a:lstStyle/>
          <a:p>
            <a:r>
              <a:rPr lang="ru-RU" sz="2400" b="1" dirty="0">
                <a:solidFill>
                  <a:srgbClr val="FFC000"/>
                </a:solidFill>
                <a:latin typeface="Arial" panose="020B0604020202020204" pitchFamily="34" charset="0"/>
              </a:rPr>
              <a:t>Релаксация</a:t>
            </a:r>
            <a:r>
              <a:rPr lang="ru-RU" sz="2400" b="0" i="0" dirty="0" smtClean="0">
                <a:solidFill>
                  <a:srgbClr val="111111"/>
                </a:solidFill>
                <a:effectLst/>
                <a:latin typeface="Arial" panose="020B0604020202020204" pitchFamily="34" charset="0"/>
              </a:rPr>
              <a:t> (от лат. </a:t>
            </a:r>
            <a:r>
              <a:rPr lang="ru-RU" sz="2400" b="0" i="0" dirty="0" err="1" smtClean="0">
                <a:solidFill>
                  <a:srgbClr val="111111"/>
                </a:solidFill>
                <a:effectLst/>
                <a:latin typeface="Arial" panose="020B0604020202020204" pitchFamily="34" charset="0"/>
              </a:rPr>
              <a:t>relaxation</a:t>
            </a:r>
            <a:r>
              <a:rPr lang="ru-RU" sz="2400" b="0" i="0" dirty="0" smtClean="0">
                <a:solidFill>
                  <a:srgbClr val="111111"/>
                </a:solidFill>
                <a:effectLst/>
                <a:latin typeface="Arial" panose="020B0604020202020204" pitchFamily="34" charset="0"/>
              </a:rPr>
              <a:t> - расслабление, ослабление) - глубокое мышечное расслабление, сопровождающиеся снятием психического напряжения.</a:t>
            </a:r>
          </a:p>
          <a:p>
            <a:pPr algn="ctr"/>
            <a:r>
              <a:rPr lang="ru-RU" sz="2400" i="1" dirty="0" smtClean="0">
                <a:solidFill>
                  <a:srgbClr val="111111"/>
                </a:solidFill>
                <a:latin typeface="Arial" panose="020B0604020202020204" pitchFamily="34" charset="0"/>
              </a:rPr>
              <a:t>Упражнение «Волшебный сон</a:t>
            </a:r>
            <a:r>
              <a:rPr lang="ru-RU" sz="2400" dirty="0" smtClean="0">
                <a:solidFill>
                  <a:srgbClr val="111111"/>
                </a:solidFill>
              </a:rPr>
              <a:t>»</a:t>
            </a:r>
          </a:p>
          <a:p>
            <a:pPr algn="ctr"/>
            <a:endParaRPr lang="ru-RU" sz="2400" b="0" i="0" dirty="0" smtClean="0">
              <a:solidFill>
                <a:srgbClr val="111111"/>
              </a:solidFill>
              <a:effectLst/>
              <a:latin typeface="Arial" panose="020B0604020202020204" pitchFamily="34" charset="0"/>
            </a:endParaRPr>
          </a:p>
          <a:p>
            <a:endParaRPr lang="ru-RU" sz="2200" dirty="0">
              <a:solidFill>
                <a:srgbClr val="111111"/>
              </a:solidFill>
              <a:latin typeface="Arial" panose="020B0604020202020204" pitchFamily="34" charset="0"/>
            </a:endParaRPr>
          </a:p>
        </p:txBody>
      </p:sp>
      <p:sp>
        <p:nvSpPr>
          <p:cNvPr id="6" name="Прямоугольник 5"/>
          <p:cNvSpPr/>
          <p:nvPr/>
        </p:nvSpPr>
        <p:spPr>
          <a:xfrm>
            <a:off x="829734" y="1933176"/>
            <a:ext cx="4885266" cy="4154984"/>
          </a:xfrm>
          <a:prstGeom prst="rect">
            <a:avLst/>
          </a:prstGeom>
        </p:spPr>
        <p:txBody>
          <a:bodyPr wrap="square">
            <a:spAutoFit/>
          </a:bodyPr>
          <a:lstStyle/>
          <a:p>
            <a:r>
              <a:rPr lang="ru-RU" sz="2400" dirty="0" smtClean="0"/>
              <a:t>Реснички </a:t>
            </a:r>
            <a:r>
              <a:rPr lang="ru-RU" sz="2400" dirty="0"/>
              <a:t>опускаются…</a:t>
            </a:r>
          </a:p>
          <a:p>
            <a:r>
              <a:rPr lang="ru-RU" sz="2400" dirty="0"/>
              <a:t>Глазки закрываются…</a:t>
            </a:r>
          </a:p>
          <a:p>
            <a:r>
              <a:rPr lang="ru-RU" sz="2400" dirty="0"/>
              <a:t>Мы спокойно отдыхаем…</a:t>
            </a:r>
          </a:p>
          <a:p>
            <a:r>
              <a:rPr lang="ru-RU" sz="2400" dirty="0"/>
              <a:t>Сном волшебным засыпаем…</a:t>
            </a:r>
          </a:p>
          <a:p>
            <a:r>
              <a:rPr lang="ru-RU" sz="2400" dirty="0"/>
              <a:t>Дышится легко…ровно…глубоко…</a:t>
            </a:r>
          </a:p>
          <a:p>
            <a:r>
              <a:rPr lang="ru-RU" sz="2400" dirty="0"/>
              <a:t>Наши руки отдыхают…</a:t>
            </a:r>
          </a:p>
          <a:p>
            <a:r>
              <a:rPr lang="ru-RU" sz="2400" dirty="0"/>
              <a:t>Ноги тоже отдыхают…</a:t>
            </a:r>
          </a:p>
          <a:p>
            <a:r>
              <a:rPr lang="ru-RU" sz="2400" dirty="0"/>
              <a:t>Отдыхают…засыпают…</a:t>
            </a:r>
          </a:p>
          <a:p>
            <a:r>
              <a:rPr lang="ru-RU" sz="2400" dirty="0"/>
              <a:t>Шея не напряжена…</a:t>
            </a:r>
          </a:p>
          <a:p>
            <a:r>
              <a:rPr lang="ru-RU" sz="2400" dirty="0"/>
              <a:t>И расслаблена…</a:t>
            </a:r>
          </a:p>
          <a:p>
            <a:endParaRPr lang="ru-RU" sz="2400" dirty="0">
              <a:solidFill>
                <a:srgbClr val="111111"/>
              </a:solidFill>
              <a:latin typeface="Arial" panose="020B0604020202020204" pitchFamily="34" charset="0"/>
            </a:endParaRPr>
          </a:p>
        </p:txBody>
      </p:sp>
      <p:sp>
        <p:nvSpPr>
          <p:cNvPr id="5" name="Прямоугольник 4"/>
          <p:cNvSpPr/>
          <p:nvPr/>
        </p:nvSpPr>
        <p:spPr>
          <a:xfrm>
            <a:off x="5715000" y="1933176"/>
            <a:ext cx="6096000" cy="3046988"/>
          </a:xfrm>
          <a:prstGeom prst="rect">
            <a:avLst/>
          </a:prstGeom>
        </p:spPr>
        <p:txBody>
          <a:bodyPr>
            <a:spAutoFit/>
          </a:bodyPr>
          <a:lstStyle/>
          <a:p>
            <a:r>
              <a:rPr lang="ru-RU" sz="2400" dirty="0"/>
              <a:t>Губы чуть приоткрываются…</a:t>
            </a:r>
          </a:p>
          <a:p>
            <a:r>
              <a:rPr lang="ru-RU" sz="2400" dirty="0"/>
              <a:t>Все волшебно расслабляется…</a:t>
            </a:r>
          </a:p>
          <a:p>
            <a:r>
              <a:rPr lang="ru-RU" sz="2400" dirty="0"/>
              <a:t>Дышится легко, ровно, глубоко…</a:t>
            </a:r>
          </a:p>
          <a:p>
            <a:r>
              <a:rPr lang="ru-RU" sz="2400" dirty="0"/>
              <a:t>(Пауза)</a:t>
            </a:r>
          </a:p>
          <a:p>
            <a:r>
              <a:rPr lang="ru-RU" sz="2400" dirty="0"/>
              <a:t>Мы спокойно отдыхали,</a:t>
            </a:r>
          </a:p>
          <a:p>
            <a:r>
              <a:rPr lang="ru-RU" sz="2400" dirty="0"/>
              <a:t>Сном волшебным засыпали…</a:t>
            </a:r>
          </a:p>
          <a:p>
            <a:r>
              <a:rPr lang="ru-RU" sz="2400" dirty="0"/>
              <a:t>Хорошо нам отдыхать!</a:t>
            </a:r>
          </a:p>
          <a:p>
            <a:r>
              <a:rPr lang="ru-RU" sz="2400" dirty="0"/>
              <a:t>Но пора уже вставать!</a:t>
            </a:r>
          </a:p>
        </p:txBody>
      </p:sp>
    </p:spTree>
    <p:extLst>
      <p:ext uri="{BB962C8B-B14F-4D97-AF65-F5344CB8AC3E}">
        <p14:creationId xmlns:p14="http://schemas.microsoft.com/office/powerpoint/2010/main" val="3261876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20799" y="2909798"/>
            <a:ext cx="9990667" cy="1200329"/>
          </a:xfrm>
          <a:prstGeom prst="rect">
            <a:avLst/>
          </a:prstGeom>
        </p:spPr>
        <p:txBody>
          <a:bodyPr wrap="square">
            <a:spAutoFit/>
          </a:bodyPr>
          <a:lstStyle/>
          <a:p>
            <a:pPr algn="ctr"/>
            <a:r>
              <a:rPr lang="ru-RU" sz="2400" b="0" i="0" dirty="0" smtClean="0">
                <a:solidFill>
                  <a:srgbClr val="111111"/>
                </a:solidFill>
                <a:effectLst/>
                <a:latin typeface="Arial" panose="020B0604020202020204" pitchFamily="34" charset="0"/>
              </a:rPr>
              <a:t> </a:t>
            </a:r>
            <a:endParaRPr lang="ru-RU" sz="2400" b="0" i="0" dirty="0" smtClean="0">
              <a:solidFill>
                <a:srgbClr val="111111"/>
              </a:solidFill>
              <a:effectLst/>
              <a:latin typeface="Arial" panose="020B0604020202020204" pitchFamily="34" charset="0"/>
            </a:endParaRPr>
          </a:p>
          <a:p>
            <a:pPr algn="ctr"/>
            <a:r>
              <a:rPr lang="ru-RU" sz="2400" b="0" i="0" dirty="0" smtClean="0">
                <a:solidFill>
                  <a:srgbClr val="111111"/>
                </a:solidFill>
                <a:effectLst/>
                <a:latin typeface="Arial" panose="020B0604020202020204" pitchFamily="34" charset="0"/>
              </a:rPr>
              <a:t>Помните: </a:t>
            </a:r>
            <a:r>
              <a:rPr lang="ru-RU" sz="2400" b="0" i="0" dirty="0" smtClean="0">
                <a:solidFill>
                  <a:schemeClr val="accent2">
                    <a:lumMod val="75000"/>
                  </a:schemeClr>
                </a:solidFill>
                <a:effectLst/>
                <a:latin typeface="Arial" panose="020B0604020202020204" pitchFamily="34" charset="0"/>
              </a:rPr>
              <a:t>вырастить здорового ребенка </a:t>
            </a:r>
            <a:r>
              <a:rPr lang="ru-RU" sz="2400" b="0" i="0" dirty="0" smtClean="0">
                <a:solidFill>
                  <a:srgbClr val="111111"/>
                </a:solidFill>
                <a:effectLst/>
                <a:latin typeface="Arial" panose="020B0604020202020204" pitchFamily="34" charset="0"/>
              </a:rPr>
              <a:t>— это самая главная задача не только для родителей, но и для педагогов.</a:t>
            </a:r>
            <a:endParaRPr lang="ru-RU" sz="2400" dirty="0"/>
          </a:p>
        </p:txBody>
      </p:sp>
      <p:sp>
        <p:nvSpPr>
          <p:cNvPr id="5" name="Прямоугольник 4"/>
          <p:cNvSpPr/>
          <p:nvPr/>
        </p:nvSpPr>
        <p:spPr>
          <a:xfrm>
            <a:off x="2929467" y="636771"/>
            <a:ext cx="7112000" cy="1938992"/>
          </a:xfrm>
          <a:prstGeom prst="rect">
            <a:avLst/>
          </a:prstGeom>
        </p:spPr>
        <p:txBody>
          <a:bodyPr wrap="square">
            <a:spAutoFit/>
          </a:bodyPr>
          <a:lstStyle/>
          <a:p>
            <a:pPr marL="457200"/>
            <a:r>
              <a:rPr lang="ru-RU" sz="2400" i="1" dirty="0">
                <a:solidFill>
                  <a:srgbClr val="00B050"/>
                </a:solidFill>
                <a:latin typeface="Arial" panose="020B0604020202020204" pitchFamily="34" charset="0"/>
                <a:cs typeface="Arial" panose="020B0604020202020204" pitchFamily="34" charset="0"/>
              </a:rPr>
              <a:t>Здоровье ребенка </a:t>
            </a:r>
            <a:r>
              <a:rPr lang="ru-RU" sz="2400" i="1" dirty="0" smtClean="0">
                <a:solidFill>
                  <a:srgbClr val="00B050"/>
                </a:solidFill>
                <a:latin typeface="Arial" panose="020B0604020202020204" pitchFamily="34" charset="0"/>
                <a:cs typeface="Arial" panose="020B0604020202020204" pitchFamily="34" charset="0"/>
              </a:rPr>
              <a:t>превыше всего,</a:t>
            </a:r>
            <a:endParaRPr lang="ru-RU" sz="2400" i="1" dirty="0">
              <a:solidFill>
                <a:srgbClr val="00B050"/>
              </a:solidFill>
              <a:latin typeface="Arial" panose="020B0604020202020204" pitchFamily="34" charset="0"/>
              <a:cs typeface="Arial" panose="020B0604020202020204" pitchFamily="34" charset="0"/>
            </a:endParaRPr>
          </a:p>
          <a:p>
            <a:pPr marL="457200"/>
            <a:r>
              <a:rPr lang="ru-RU" sz="2400" i="1" dirty="0" smtClean="0">
                <a:solidFill>
                  <a:srgbClr val="00B050"/>
                </a:solidFill>
                <a:latin typeface="Arial" panose="020B0604020202020204" pitchFamily="34" charset="0"/>
                <a:cs typeface="Arial" panose="020B0604020202020204" pitchFamily="34" charset="0"/>
              </a:rPr>
              <a:t>Богатство </a:t>
            </a:r>
            <a:r>
              <a:rPr lang="ru-RU" sz="2400" i="1" dirty="0">
                <a:solidFill>
                  <a:srgbClr val="00B050"/>
                </a:solidFill>
                <a:latin typeface="Arial" panose="020B0604020202020204" pitchFamily="34" charset="0"/>
                <a:cs typeface="Arial" panose="020B0604020202020204" pitchFamily="34" charset="0"/>
              </a:rPr>
              <a:t>земли не заменит его.</a:t>
            </a:r>
            <a:endParaRPr lang="ru-RU" sz="2400" b="0" i="1" dirty="0" smtClean="0">
              <a:solidFill>
                <a:srgbClr val="00B050"/>
              </a:solidFill>
              <a:effectLst/>
              <a:latin typeface="Arial" panose="020B0604020202020204" pitchFamily="34" charset="0"/>
              <a:cs typeface="Arial" panose="020B0604020202020204" pitchFamily="34" charset="0"/>
            </a:endParaRPr>
          </a:p>
          <a:p>
            <a:r>
              <a:rPr lang="ru-RU" sz="2400" i="1" dirty="0">
                <a:solidFill>
                  <a:srgbClr val="00B050"/>
                </a:solidFill>
                <a:latin typeface="Arial" panose="020B0604020202020204" pitchFamily="34" charset="0"/>
                <a:cs typeface="Arial" panose="020B0604020202020204" pitchFamily="34" charset="0"/>
              </a:rPr>
              <a:t>      </a:t>
            </a:r>
            <a:r>
              <a:rPr lang="ru-RU" sz="2400" i="1" dirty="0" smtClean="0">
                <a:solidFill>
                  <a:srgbClr val="00B050"/>
                </a:solidFill>
                <a:latin typeface="Arial" panose="020B0604020202020204" pitchFamily="34" charset="0"/>
                <a:cs typeface="Arial" panose="020B0604020202020204" pitchFamily="34" charset="0"/>
              </a:rPr>
              <a:t>Здоровье </a:t>
            </a:r>
            <a:r>
              <a:rPr lang="ru-RU" sz="2400" i="1" dirty="0">
                <a:solidFill>
                  <a:srgbClr val="00B050"/>
                </a:solidFill>
                <a:latin typeface="Arial" panose="020B0604020202020204" pitchFamily="34" charset="0"/>
                <a:cs typeface="Arial" panose="020B0604020202020204" pitchFamily="34" charset="0"/>
              </a:rPr>
              <a:t>не купишь, никто не продаст,</a:t>
            </a:r>
            <a:endParaRPr lang="ru-RU" sz="2400" b="0" i="1" dirty="0" smtClean="0">
              <a:solidFill>
                <a:srgbClr val="00B050"/>
              </a:solidFill>
              <a:effectLst/>
              <a:latin typeface="Arial" panose="020B0604020202020204" pitchFamily="34" charset="0"/>
              <a:cs typeface="Arial" panose="020B0604020202020204" pitchFamily="34" charset="0"/>
            </a:endParaRPr>
          </a:p>
          <a:p>
            <a:r>
              <a:rPr lang="ru-RU" sz="2400" i="1" dirty="0">
                <a:solidFill>
                  <a:srgbClr val="00B050"/>
                </a:solidFill>
                <a:latin typeface="Arial" panose="020B0604020202020204" pitchFamily="34" charset="0"/>
                <a:cs typeface="Arial" panose="020B0604020202020204" pitchFamily="34" charset="0"/>
              </a:rPr>
              <a:t>      </a:t>
            </a:r>
            <a:r>
              <a:rPr lang="ru-RU" sz="2400" i="1" dirty="0" smtClean="0">
                <a:solidFill>
                  <a:srgbClr val="00B050"/>
                </a:solidFill>
                <a:latin typeface="Arial" panose="020B0604020202020204" pitchFamily="34" charset="0"/>
                <a:cs typeface="Arial" panose="020B0604020202020204" pitchFamily="34" charset="0"/>
              </a:rPr>
              <a:t>Его </a:t>
            </a:r>
            <a:r>
              <a:rPr lang="ru-RU" sz="2400" i="1" dirty="0">
                <a:solidFill>
                  <a:srgbClr val="00B050"/>
                </a:solidFill>
                <a:latin typeface="Arial" panose="020B0604020202020204" pitchFamily="34" charset="0"/>
                <a:cs typeface="Arial" panose="020B0604020202020204" pitchFamily="34" charset="0"/>
              </a:rPr>
              <a:t>берегите, как сердце, как глаз.</a:t>
            </a:r>
            <a:endParaRPr lang="ru-RU" sz="2400" b="0" i="1" dirty="0" smtClean="0">
              <a:solidFill>
                <a:srgbClr val="00B050"/>
              </a:solidFill>
              <a:effectLst/>
              <a:latin typeface="Arial" panose="020B0604020202020204" pitchFamily="34" charset="0"/>
              <a:cs typeface="Arial" panose="020B0604020202020204" pitchFamily="34" charset="0"/>
            </a:endParaRPr>
          </a:p>
          <a:p>
            <a:pPr marL="457200" algn="ctr"/>
            <a:r>
              <a:rPr lang="ru-RU" sz="2400" dirty="0">
                <a:solidFill>
                  <a:srgbClr val="000000"/>
                </a:solidFill>
                <a:latin typeface="Arial" panose="020B0604020202020204" pitchFamily="34" charset="0"/>
                <a:cs typeface="Arial" panose="020B0604020202020204" pitchFamily="34" charset="0"/>
              </a:rPr>
              <a:t>                                                     </a:t>
            </a:r>
            <a:r>
              <a:rPr lang="ru-RU" sz="2400" dirty="0">
                <a:solidFill>
                  <a:schemeClr val="accent6">
                    <a:lumMod val="50000"/>
                  </a:schemeClr>
                </a:solidFill>
                <a:latin typeface="Arial" panose="020B0604020202020204" pitchFamily="34" charset="0"/>
                <a:cs typeface="Arial" panose="020B0604020202020204" pitchFamily="34" charset="0"/>
              </a:rPr>
              <a:t> </a:t>
            </a:r>
            <a:r>
              <a:rPr lang="ru-RU" sz="2400" i="1" dirty="0" smtClean="0">
                <a:solidFill>
                  <a:schemeClr val="accent6">
                    <a:lumMod val="50000"/>
                  </a:schemeClr>
                </a:solidFill>
                <a:latin typeface="Arial" panose="020B0604020202020204" pitchFamily="34" charset="0"/>
                <a:cs typeface="Arial" panose="020B0604020202020204" pitchFamily="34" charset="0"/>
              </a:rPr>
              <a:t>Ж</a:t>
            </a:r>
            <a:r>
              <a:rPr lang="ru-RU" sz="2400" i="1" dirty="0">
                <a:solidFill>
                  <a:schemeClr val="accent6">
                    <a:lumMod val="50000"/>
                  </a:schemeClr>
                </a:solidFill>
                <a:latin typeface="Arial" panose="020B0604020202020204" pitchFamily="34" charset="0"/>
                <a:cs typeface="Arial" panose="020B0604020202020204" pitchFamily="34" charset="0"/>
              </a:rPr>
              <a:t>. </a:t>
            </a:r>
            <a:r>
              <a:rPr lang="ru-RU" sz="2400" i="1" dirty="0" err="1" smtClean="0">
                <a:solidFill>
                  <a:schemeClr val="accent6">
                    <a:lumMod val="50000"/>
                  </a:schemeClr>
                </a:solidFill>
                <a:latin typeface="Arial" panose="020B0604020202020204" pitchFamily="34" charset="0"/>
                <a:cs typeface="Arial" panose="020B0604020202020204" pitchFamily="34" charset="0"/>
              </a:rPr>
              <a:t>Жабаев</a:t>
            </a:r>
            <a:endParaRPr lang="ru-RU" sz="2400" b="0" i="0" dirty="0">
              <a:solidFill>
                <a:schemeClr val="accent6">
                  <a:lumMod val="50000"/>
                </a:schemeClr>
              </a:solidFill>
              <a:effectLst/>
              <a:latin typeface="Arial" panose="020B0604020202020204" pitchFamily="34" charset="0"/>
              <a:cs typeface="Arial" panose="020B0604020202020204" pitchFamily="34" charset="0"/>
            </a:endParaRPr>
          </a:p>
        </p:txBody>
      </p:sp>
      <p:sp>
        <p:nvSpPr>
          <p:cNvPr id="6" name="Прямоугольник 5"/>
          <p:cNvSpPr/>
          <p:nvPr/>
        </p:nvSpPr>
        <p:spPr>
          <a:xfrm>
            <a:off x="3369734" y="6096596"/>
            <a:ext cx="8822266" cy="646331"/>
          </a:xfrm>
          <a:prstGeom prst="rect">
            <a:avLst/>
          </a:prstGeom>
        </p:spPr>
        <p:txBody>
          <a:bodyPr wrap="square">
            <a:spAutoFit/>
          </a:bodyPr>
          <a:lstStyle/>
          <a:p>
            <a:r>
              <a:rPr lang="ru-RU" dirty="0" smtClean="0">
                <a:solidFill>
                  <a:srgbClr val="FFFF00"/>
                </a:solidFill>
              </a:rPr>
              <a:t>https://www.maam.ru/detskijsad/master-klas-dlja-pedagogov-zdorovesberegayuschie-tehnologi-i-ispolzovanie-ih-v-rabote-pedagogov-dou.html</a:t>
            </a:r>
            <a:endParaRPr lang="ru-RU" dirty="0">
              <a:solidFill>
                <a:srgbClr val="FFFF00"/>
              </a:solidFill>
            </a:endParaRPr>
          </a:p>
        </p:txBody>
      </p:sp>
    </p:spTree>
    <p:extLst>
      <p:ext uri="{BB962C8B-B14F-4D97-AF65-F5344CB8AC3E}">
        <p14:creationId xmlns:p14="http://schemas.microsoft.com/office/powerpoint/2010/main" val="1012493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43466" y="705683"/>
            <a:ext cx="10651067" cy="3877985"/>
          </a:xfrm>
          <a:prstGeom prst="rect">
            <a:avLst/>
          </a:prstGeom>
        </p:spPr>
        <p:txBody>
          <a:bodyPr wrap="square">
            <a:spAutoFit/>
          </a:bodyPr>
          <a:lstStyle/>
          <a:p>
            <a:pPr>
              <a:spcAft>
                <a:spcPts val="1200"/>
              </a:spcAft>
            </a:pPr>
            <a:r>
              <a:rPr lang="ru-RU" sz="2400" b="1" dirty="0" err="1">
                <a:latin typeface="Arial" panose="020B0604020202020204" pitchFamily="34" charset="0"/>
                <a:cs typeface="Arial" panose="020B0604020202020204" pitchFamily="34" charset="0"/>
              </a:rPr>
              <a:t>З</a:t>
            </a:r>
            <a:r>
              <a:rPr lang="ru-RU" sz="2400" b="1" dirty="0" err="1" smtClean="0">
                <a:latin typeface="Arial" panose="020B0604020202020204" pitchFamily="34" charset="0"/>
                <a:cs typeface="Arial" panose="020B0604020202020204" pitchFamily="34" charset="0"/>
              </a:rPr>
              <a:t>доровьесберегающие</a:t>
            </a:r>
            <a:r>
              <a:rPr lang="ru-RU" sz="2400" b="1" dirty="0" smtClean="0">
                <a:latin typeface="Arial" panose="020B0604020202020204" pitchFamily="34" charset="0"/>
                <a:cs typeface="Arial" panose="020B0604020202020204" pitchFamily="34" charset="0"/>
              </a:rPr>
              <a:t> технологии </a:t>
            </a:r>
            <a:r>
              <a:rPr lang="ru-RU" sz="2400" dirty="0" smtClean="0">
                <a:latin typeface="Arial" panose="020B0604020202020204" pitchFamily="34" charset="0"/>
                <a:cs typeface="Arial" panose="020B0604020202020204" pitchFamily="34" charset="0"/>
              </a:rPr>
              <a:t>- </a:t>
            </a:r>
            <a:endParaRPr lang="ru-RU" sz="2400" dirty="0">
              <a:latin typeface="Arial" panose="020B0604020202020204" pitchFamily="34" charset="0"/>
              <a:cs typeface="Arial" panose="020B0604020202020204" pitchFamily="34" charset="0"/>
            </a:endParaRPr>
          </a:p>
          <a:p>
            <a:pPr>
              <a:spcAft>
                <a:spcPts val="1200"/>
              </a:spcAft>
            </a:pPr>
            <a:r>
              <a:rPr lang="ru-RU" sz="2400" dirty="0" smtClean="0">
                <a:latin typeface="Arial" panose="020B0604020202020204" pitchFamily="34" charset="0"/>
                <a:cs typeface="Arial" panose="020B0604020202020204" pitchFamily="34" charset="0"/>
              </a:rPr>
              <a:t>это </a:t>
            </a:r>
            <a:r>
              <a:rPr lang="ru-RU" sz="2400" dirty="0">
                <a:latin typeface="Arial" panose="020B0604020202020204" pitchFamily="34" charset="0"/>
                <a:cs typeface="Arial" panose="020B0604020202020204" pitchFamily="34" charset="0"/>
              </a:rPr>
              <a:t>система мер, включающая взаимосвязь и взаимодействие всех факторов образовательной среды, направленных на сохранение здоровья ребенка на всех этапах его развития и обучения</a:t>
            </a:r>
            <a:r>
              <a:rPr lang="ru-RU" sz="2400" dirty="0" smtClean="0">
                <a:latin typeface="Arial" panose="020B0604020202020204" pitchFamily="34" charset="0"/>
                <a:cs typeface="Arial" panose="020B0604020202020204" pitchFamily="34" charset="0"/>
              </a:rPr>
              <a:t>.</a:t>
            </a:r>
          </a:p>
          <a:p>
            <a:pPr>
              <a:spcAft>
                <a:spcPts val="1200"/>
              </a:spcAft>
            </a:pPr>
            <a:endParaRPr lang="ru-RU" sz="2400" dirty="0">
              <a:latin typeface="Arial" panose="020B0604020202020204" pitchFamily="34" charset="0"/>
              <a:cs typeface="Arial" panose="020B0604020202020204" pitchFamily="34" charset="0"/>
            </a:endParaRPr>
          </a:p>
          <a:p>
            <a:pPr>
              <a:spcAft>
                <a:spcPts val="1200"/>
              </a:spcAft>
            </a:pPr>
            <a:r>
              <a:rPr lang="ru-RU" sz="2400" dirty="0" smtClean="0">
                <a:latin typeface="Arial" panose="020B0604020202020204" pitchFamily="34" charset="0"/>
                <a:cs typeface="Arial" panose="020B0604020202020204" pitchFamily="34" charset="0"/>
              </a:rPr>
              <a:t>В работе с дошкольниками используются </a:t>
            </a:r>
            <a:r>
              <a:rPr lang="ru-RU" sz="2400" dirty="0">
                <a:latin typeface="Arial" panose="020B0604020202020204" pitchFamily="34" charset="0"/>
                <a:cs typeface="Arial" panose="020B0604020202020204" pitchFamily="34" charset="0"/>
              </a:rPr>
              <a:t>как традиционные, так и нетрадиционные методы: </a:t>
            </a:r>
            <a:r>
              <a:rPr lang="ru-RU" sz="2400" dirty="0" smtClean="0">
                <a:latin typeface="Arial" panose="020B0604020202020204" pitchFamily="34" charset="0"/>
                <a:cs typeface="Arial" panose="020B0604020202020204" pitchFamily="34" charset="0"/>
              </a:rPr>
              <a:t>пальчиковая гимнастика, самомассаж</a:t>
            </a:r>
            <a:r>
              <a:rPr lang="ru-RU" sz="2400" dirty="0">
                <a:latin typeface="Arial" panose="020B0604020202020204" pitchFamily="34" charset="0"/>
                <a:cs typeface="Arial" panose="020B0604020202020204" pitchFamily="34" charset="0"/>
              </a:rPr>
              <a:t>, Су - </a:t>
            </a:r>
            <a:r>
              <a:rPr lang="ru-RU" sz="2400" dirty="0" err="1">
                <a:latin typeface="Arial" panose="020B0604020202020204" pitchFamily="34" charset="0"/>
                <a:cs typeface="Arial" panose="020B0604020202020204" pitchFamily="34" charset="0"/>
              </a:rPr>
              <a:t>Джок</a:t>
            </a:r>
            <a:r>
              <a:rPr lang="ru-RU" sz="2400" dirty="0">
                <a:latin typeface="Arial" panose="020B0604020202020204" pitchFamily="34" charset="0"/>
                <a:cs typeface="Arial" panose="020B0604020202020204" pitchFamily="34" charset="0"/>
              </a:rPr>
              <a:t> - </a:t>
            </a:r>
            <a:r>
              <a:rPr lang="ru-RU" sz="2400" dirty="0" smtClean="0">
                <a:latin typeface="Arial" panose="020B0604020202020204" pitchFamily="34" charset="0"/>
                <a:cs typeface="Arial" panose="020B0604020202020204" pitchFamily="34" charset="0"/>
              </a:rPr>
              <a:t>терапия, дыхательная </a:t>
            </a:r>
            <a:r>
              <a:rPr lang="ru-RU" sz="2400" dirty="0">
                <a:latin typeface="Arial" panose="020B0604020202020204" pitchFamily="34" charset="0"/>
                <a:cs typeface="Arial" panose="020B0604020202020204" pitchFamily="34" charset="0"/>
              </a:rPr>
              <a:t>и вибрационная гимнастика, гимнастика для глаз, релаксационные упражнения и др. </a:t>
            </a:r>
          </a:p>
        </p:txBody>
      </p:sp>
    </p:spTree>
    <p:extLst>
      <p:ext uri="{BB962C8B-B14F-4D97-AF65-F5344CB8AC3E}">
        <p14:creationId xmlns:p14="http://schemas.microsoft.com/office/powerpoint/2010/main" val="1227952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91066" y="321102"/>
            <a:ext cx="6383867" cy="5262979"/>
          </a:xfrm>
          <a:prstGeom prst="rect">
            <a:avLst/>
          </a:prstGeom>
        </p:spPr>
        <p:txBody>
          <a:bodyPr wrap="square">
            <a:spAutoFit/>
          </a:bodyPr>
          <a:lstStyle/>
          <a:p>
            <a:r>
              <a:rPr lang="ru-RU" sz="2400" b="1" i="0" dirty="0" smtClean="0">
                <a:solidFill>
                  <a:srgbClr val="FFC000"/>
                </a:solidFill>
                <a:effectLst/>
                <a:latin typeface="Arial" panose="020B0604020202020204" pitchFamily="34" charset="0"/>
              </a:rPr>
              <a:t>Су-</a:t>
            </a:r>
            <a:r>
              <a:rPr lang="ru-RU" sz="2400" b="1" i="0" dirty="0" err="1" smtClean="0">
                <a:solidFill>
                  <a:srgbClr val="FFC000"/>
                </a:solidFill>
                <a:effectLst/>
                <a:latin typeface="Arial" panose="020B0604020202020204" pitchFamily="34" charset="0"/>
              </a:rPr>
              <a:t>Джок</a:t>
            </a:r>
            <a:r>
              <a:rPr lang="ru-RU" sz="2400" b="1" i="0" dirty="0" smtClean="0">
                <a:solidFill>
                  <a:srgbClr val="FFC000"/>
                </a:solidFill>
                <a:effectLst/>
                <a:latin typeface="Arial" panose="020B0604020202020204" pitchFamily="34" charset="0"/>
              </a:rPr>
              <a:t>-терапия</a:t>
            </a:r>
          </a:p>
          <a:p>
            <a:r>
              <a:rPr lang="ru-RU" sz="2400" b="0" i="0" dirty="0" smtClean="0">
                <a:solidFill>
                  <a:srgbClr val="111111"/>
                </a:solidFill>
                <a:effectLst/>
                <a:latin typeface="Arial" panose="020B0604020202020204" pitchFamily="34" charset="0"/>
              </a:rPr>
              <a:t>В переводе с корейского языка Су - кисть, </a:t>
            </a:r>
            <a:r>
              <a:rPr lang="ru-RU" sz="2400" b="0" i="0" dirty="0" err="1" smtClean="0">
                <a:solidFill>
                  <a:srgbClr val="111111"/>
                </a:solidFill>
                <a:effectLst/>
                <a:latin typeface="Arial" panose="020B0604020202020204" pitchFamily="34" charset="0"/>
              </a:rPr>
              <a:t>Джок</a:t>
            </a:r>
            <a:r>
              <a:rPr lang="ru-RU" sz="2400" b="0" i="0" dirty="0" smtClean="0">
                <a:solidFill>
                  <a:srgbClr val="111111"/>
                </a:solidFill>
                <a:effectLst/>
                <a:latin typeface="Arial" panose="020B0604020202020204" pitchFamily="34" charset="0"/>
              </a:rPr>
              <a:t> - стопа. </a:t>
            </a:r>
          </a:p>
          <a:p>
            <a:r>
              <a:rPr lang="ru-RU" sz="2400" b="0" i="0" dirty="0" smtClean="0">
                <a:solidFill>
                  <a:srgbClr val="111111"/>
                </a:solidFill>
                <a:effectLst/>
                <a:latin typeface="Arial" panose="020B0604020202020204" pitchFamily="34" charset="0"/>
              </a:rPr>
              <a:t>Эта технология оказывает воздействие на биоэнергетические точки с целью активизации защитных функций организма.</a:t>
            </a:r>
          </a:p>
          <a:p>
            <a:r>
              <a:rPr lang="ru-RU" sz="2400" b="0" i="0" dirty="0" smtClean="0">
                <a:solidFill>
                  <a:srgbClr val="111111"/>
                </a:solidFill>
                <a:effectLst/>
                <a:latin typeface="Arial" panose="020B0604020202020204" pitchFamily="34" charset="0"/>
              </a:rPr>
              <a:t>Для выполнения нужен специальный массажный шарик.</a:t>
            </a:r>
          </a:p>
          <a:p>
            <a:r>
              <a:rPr lang="ru-RU" sz="2400" b="0" i="0" dirty="0" smtClean="0">
                <a:solidFill>
                  <a:srgbClr val="111111"/>
                </a:solidFill>
                <a:effectLst/>
                <a:latin typeface="Arial" panose="020B0604020202020204" pitchFamily="34" charset="0"/>
              </a:rPr>
              <a:t>Упражнение направлено на </a:t>
            </a:r>
            <a:r>
              <a:rPr lang="ru-RU" sz="2400" b="0" i="0" dirty="0" err="1" smtClean="0">
                <a:solidFill>
                  <a:srgbClr val="111111"/>
                </a:solidFill>
                <a:effectLst/>
                <a:latin typeface="Arial" panose="020B0604020202020204" pitchFamily="34" charset="0"/>
              </a:rPr>
              <a:t>микромассаж</a:t>
            </a:r>
            <a:r>
              <a:rPr lang="ru-RU" sz="2400" b="0" i="0" dirty="0" smtClean="0">
                <a:solidFill>
                  <a:srgbClr val="111111"/>
                </a:solidFill>
                <a:effectLst/>
                <a:latin typeface="Arial" panose="020B0604020202020204" pitchFamily="34" charset="0"/>
              </a:rPr>
              <a:t> и рефлексотерапию кистей рук. Шипы при перекатывании шарика воздействуют на нервные окончания, улучшают приток крови и стимулируют кровообращение.</a:t>
            </a:r>
          </a:p>
        </p:txBody>
      </p:sp>
      <p:sp>
        <p:nvSpPr>
          <p:cNvPr id="5" name="AutoShape 2" descr="https://itmassage.ru/wp-content/uploads/2018/08/su-dzhok-terapiya-v-detskom-sadu.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itmassage.ru/wp-content/uploads/2018/08/su-dzhok-terapiya-v-detskom-sadu.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Picture 6" descr="https://dou-149.ru/wp-content/uploads/2021/07/1599232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350" y="929391"/>
            <a:ext cx="4455584" cy="333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29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71599" y="524302"/>
            <a:ext cx="11345334" cy="5262979"/>
          </a:xfrm>
          <a:prstGeom prst="rect">
            <a:avLst/>
          </a:prstGeom>
        </p:spPr>
        <p:txBody>
          <a:bodyPr wrap="square">
            <a:spAutoFit/>
          </a:bodyPr>
          <a:lstStyle/>
          <a:p>
            <a:r>
              <a:rPr lang="ru-RU" sz="2400" b="0" i="1" dirty="0" smtClean="0">
                <a:solidFill>
                  <a:srgbClr val="111111"/>
                </a:solidFill>
                <a:effectLst/>
                <a:latin typeface="Arial" panose="020B0604020202020204" pitchFamily="34" charset="0"/>
              </a:rPr>
              <a:t>Берем шарик в левую руку, приговаривая:</a:t>
            </a:r>
          </a:p>
          <a:p>
            <a:pPr indent="457200"/>
            <a:r>
              <a:rPr lang="ru-RU" sz="2400" b="0" i="0" dirty="0" smtClean="0">
                <a:solidFill>
                  <a:srgbClr val="111111"/>
                </a:solidFill>
                <a:effectLst/>
              </a:rPr>
              <a:t>Этот шарик непростой, (Любуемся шариком на левой ладошке)</a:t>
            </a:r>
          </a:p>
          <a:p>
            <a:pPr indent="457200"/>
            <a:r>
              <a:rPr lang="ru-RU" sz="2400" b="0" i="0" dirty="0" smtClean="0">
                <a:solidFill>
                  <a:srgbClr val="111111"/>
                </a:solidFill>
                <a:effectLst/>
              </a:rPr>
              <a:t>Он колючий, вот такой. (накрываем правой ладонью)</a:t>
            </a:r>
          </a:p>
          <a:p>
            <a:pPr indent="457200"/>
            <a:r>
              <a:rPr lang="ru-RU" sz="2400" b="0" i="0" dirty="0" smtClean="0">
                <a:solidFill>
                  <a:srgbClr val="111111"/>
                </a:solidFill>
                <a:effectLst/>
              </a:rPr>
              <a:t>Будем c шариком играть (катаем шарик горизонтально)</a:t>
            </a:r>
          </a:p>
          <a:p>
            <a:pPr indent="457200"/>
            <a:r>
              <a:rPr lang="ru-RU" sz="2400" b="0" i="0" dirty="0" smtClean="0">
                <a:solidFill>
                  <a:srgbClr val="111111"/>
                </a:solidFill>
                <a:effectLst/>
              </a:rPr>
              <a:t>Свои ладошки согревать.</a:t>
            </a:r>
          </a:p>
          <a:p>
            <a:pPr indent="457200"/>
            <a:r>
              <a:rPr lang="ru-RU" sz="2400" b="0" i="0" dirty="0" smtClean="0">
                <a:solidFill>
                  <a:srgbClr val="111111"/>
                </a:solidFill>
                <a:effectLst/>
              </a:rPr>
              <a:t>Раз катаем, два катаем (катаем шарик вертикально)</a:t>
            </a:r>
          </a:p>
          <a:p>
            <a:pPr indent="457200"/>
            <a:r>
              <a:rPr lang="ru-RU" sz="2400" b="0" i="0" dirty="0" smtClean="0">
                <a:solidFill>
                  <a:srgbClr val="111111"/>
                </a:solidFill>
                <a:effectLst/>
              </a:rPr>
              <a:t>Сильней на шарик нажимаем.</a:t>
            </a:r>
          </a:p>
          <a:p>
            <a:pPr indent="457200"/>
            <a:r>
              <a:rPr lang="ru-RU" sz="2400" b="0" i="0" dirty="0" smtClean="0">
                <a:solidFill>
                  <a:srgbClr val="111111"/>
                </a:solidFill>
                <a:effectLst/>
              </a:rPr>
              <a:t>Как колобок мы покатаем, (катаем шарик в центре ладошки)</a:t>
            </a:r>
          </a:p>
          <a:p>
            <a:pPr indent="457200"/>
            <a:r>
              <a:rPr lang="ru-RU" sz="2400" b="0" i="0" dirty="0" smtClean="0">
                <a:solidFill>
                  <a:srgbClr val="111111"/>
                </a:solidFill>
                <a:effectLst/>
              </a:rPr>
              <a:t>Сильней на шарик нажимаем.</a:t>
            </a:r>
          </a:p>
          <a:p>
            <a:pPr indent="457200"/>
            <a:r>
              <a:rPr lang="ru-RU" sz="2400" b="0" i="0" dirty="0" smtClean="0">
                <a:solidFill>
                  <a:srgbClr val="111111"/>
                </a:solidFill>
                <a:effectLst/>
              </a:rPr>
              <a:t>В руку правую возьмём, (движения по тексту в правой руке)</a:t>
            </a:r>
          </a:p>
          <a:p>
            <a:pPr indent="457200"/>
            <a:r>
              <a:rPr lang="ru-RU" sz="2400" b="0" i="0" dirty="0" smtClean="0">
                <a:solidFill>
                  <a:srgbClr val="111111"/>
                </a:solidFill>
                <a:effectLst/>
              </a:rPr>
              <a:t>В кулачок его сожмём.</a:t>
            </a:r>
          </a:p>
          <a:p>
            <a:pPr indent="457200"/>
            <a:r>
              <a:rPr lang="ru-RU" sz="2400" b="0" i="0" dirty="0" smtClean="0">
                <a:solidFill>
                  <a:srgbClr val="111111"/>
                </a:solidFill>
                <a:effectLst/>
              </a:rPr>
              <a:t>В руку левую возьмём, (движения по тексту в левой руке)</a:t>
            </a:r>
          </a:p>
          <a:p>
            <a:pPr indent="457200"/>
            <a:r>
              <a:rPr lang="ru-RU" sz="2400" b="0" i="0" dirty="0" smtClean="0">
                <a:solidFill>
                  <a:srgbClr val="111111"/>
                </a:solidFill>
                <a:effectLst/>
              </a:rPr>
              <a:t>В кулачок его сожмём.</a:t>
            </a:r>
          </a:p>
          <a:p>
            <a:pPr>
              <a:spcAft>
                <a:spcPts val="1200"/>
              </a:spcAft>
            </a:pPr>
            <a:r>
              <a:rPr lang="ru-RU" sz="2400" dirty="0" smtClean="0">
                <a:latin typeface="Arial" panose="020B0604020202020204" pitchFamily="34" charset="0"/>
                <a:cs typeface="Arial" panose="020B0604020202020204" pitchFamily="34" charset="0"/>
              </a:rPr>
              <a:t>. </a:t>
            </a:r>
            <a:endParaRPr lang="ru-RU" sz="3600" b="0" i="0"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4059682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914400" y="733485"/>
            <a:ext cx="6282266" cy="4154984"/>
          </a:xfrm>
          <a:prstGeom prst="rect">
            <a:avLst/>
          </a:prstGeom>
        </p:spPr>
        <p:txBody>
          <a:bodyPr wrap="square">
            <a:spAutoFit/>
          </a:bodyPr>
          <a:lstStyle/>
          <a:p>
            <a:r>
              <a:rPr lang="ru-RU" sz="2400" b="1" dirty="0">
                <a:solidFill>
                  <a:srgbClr val="FFC000"/>
                </a:solidFill>
                <a:latin typeface="Arial" panose="020B0604020202020204" pitchFamily="34" charset="0"/>
              </a:rPr>
              <a:t>Пальчиковая гимнастика</a:t>
            </a:r>
          </a:p>
          <a:p>
            <a:r>
              <a:rPr lang="ru-RU" sz="2400" dirty="0">
                <a:solidFill>
                  <a:srgbClr val="111111"/>
                </a:solidFill>
                <a:latin typeface="Arial" panose="020B0604020202020204" pitchFamily="34" charset="0"/>
              </a:rPr>
              <a:t>О том, что ум ребенка находится на кончиках пальцев, сказал известный педагог В. А. Сухомлинский. И это не просто красивые слова. Все дело в том, что в головном мозге человека центры, отвечающие за речь и движения пальцев рук, расположены очень близко. Развивая мелкую моторику, мы активизируем соседние зоны мозга, отвечающие за речь</a:t>
            </a:r>
            <a:r>
              <a:rPr lang="ru-RU" sz="2400" dirty="0" smtClean="0">
                <a:solidFill>
                  <a:srgbClr val="111111"/>
                </a:solidFill>
                <a:latin typeface="Arial" panose="020B0604020202020204" pitchFamily="34" charset="0"/>
              </a:rPr>
              <a:t>.</a:t>
            </a:r>
            <a:endParaRPr lang="ru-RU" sz="2400" dirty="0">
              <a:solidFill>
                <a:srgbClr val="111111"/>
              </a:solidFill>
              <a:latin typeface="Arial" panose="020B0604020202020204" pitchFamily="34" charset="0"/>
            </a:endParaRPr>
          </a:p>
        </p:txBody>
      </p:sp>
      <p:pic>
        <p:nvPicPr>
          <p:cNvPr id="11" name="Рисунок 10" descr="https://www.romangadgets.com/wp-content/uploads/2015/08/covertabletforchildren-1.png"/>
          <p:cNvPicPr/>
          <p:nvPr/>
        </p:nvPicPr>
        <p:blipFill>
          <a:blip r:embed="rId3">
            <a:extLst>
              <a:ext uri="{28A0092B-C50C-407E-A947-70E740481C1C}">
                <a14:useLocalDpi xmlns:a14="http://schemas.microsoft.com/office/drawing/2010/main" val="0"/>
              </a:ext>
            </a:extLst>
          </a:blip>
          <a:srcRect/>
          <a:stretch>
            <a:fillRect/>
          </a:stretch>
        </p:blipFill>
        <p:spPr bwMode="auto">
          <a:xfrm>
            <a:off x="8111066" y="1122363"/>
            <a:ext cx="4080934" cy="3226860"/>
          </a:xfrm>
          <a:prstGeom prst="rect">
            <a:avLst/>
          </a:prstGeom>
          <a:noFill/>
          <a:ln>
            <a:noFill/>
          </a:ln>
        </p:spPr>
      </p:pic>
    </p:spTree>
    <p:extLst>
      <p:ext uri="{BB962C8B-B14F-4D97-AF65-F5344CB8AC3E}">
        <p14:creationId xmlns:p14="http://schemas.microsoft.com/office/powerpoint/2010/main" val="1024682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75732" y="364153"/>
            <a:ext cx="11345334" cy="4893647"/>
          </a:xfrm>
          <a:prstGeom prst="rect">
            <a:avLst/>
          </a:prstGeom>
        </p:spPr>
        <p:txBody>
          <a:bodyPr wrap="square">
            <a:spAutoFit/>
          </a:bodyPr>
          <a:lstStyle/>
          <a:p>
            <a:pPr algn="ctr"/>
            <a:r>
              <a:rPr lang="ru-RU" sz="2400" i="1" dirty="0">
                <a:solidFill>
                  <a:srgbClr val="111111"/>
                </a:solidFill>
                <a:latin typeface="Arial" panose="020B0604020202020204" pitchFamily="34" charset="0"/>
              </a:rPr>
              <a:t>Пальчиковая гимнастика «Мы во двор пошли гулять</a:t>
            </a:r>
            <a:r>
              <a:rPr lang="ru-RU" sz="2400" i="1" dirty="0" smtClean="0">
                <a:solidFill>
                  <a:srgbClr val="111111"/>
                </a:solidFill>
                <a:latin typeface="Arial" panose="020B0604020202020204" pitchFamily="34" charset="0"/>
              </a:rPr>
              <a:t>»</a:t>
            </a:r>
          </a:p>
          <a:p>
            <a:pPr algn="ctr"/>
            <a:endParaRPr lang="ru-RU" sz="2400" i="1" dirty="0">
              <a:solidFill>
                <a:srgbClr val="111111"/>
              </a:solidFill>
              <a:latin typeface="Arial" panose="020B0604020202020204" pitchFamily="34" charset="0"/>
            </a:endParaRPr>
          </a:p>
          <a:p>
            <a:pPr indent="457200"/>
            <a:r>
              <a:rPr lang="ru-RU" sz="2400" dirty="0">
                <a:solidFill>
                  <a:srgbClr val="111111"/>
                </a:solidFill>
              </a:rPr>
              <a:t>Раз, два, три, четыре, пять, (Загибают пальчики по одному.)</a:t>
            </a:r>
          </a:p>
          <a:p>
            <a:pPr indent="457200"/>
            <a:r>
              <a:rPr lang="ru-RU" sz="2400" dirty="0">
                <a:solidFill>
                  <a:srgbClr val="111111"/>
                </a:solidFill>
              </a:rPr>
              <a:t>Мы во двор пошли гулять («Идут» по ладошке указательным и средними пальчиками.)</a:t>
            </a:r>
          </a:p>
          <a:p>
            <a:pPr indent="457200"/>
            <a:r>
              <a:rPr lang="ru-RU" sz="2400" dirty="0">
                <a:solidFill>
                  <a:srgbClr val="111111"/>
                </a:solidFill>
              </a:rPr>
              <a:t>Бабу снежную лепили, («Лепят» комочек двумя ладонями.)</a:t>
            </a:r>
          </a:p>
          <a:p>
            <a:pPr indent="457200"/>
            <a:r>
              <a:rPr lang="ru-RU" sz="2400" dirty="0">
                <a:solidFill>
                  <a:srgbClr val="111111"/>
                </a:solidFill>
              </a:rPr>
              <a:t>Птичек крошками кормили, («Крошат хлебушек» всеми пальчиками.)</a:t>
            </a:r>
          </a:p>
          <a:p>
            <a:pPr indent="457200"/>
            <a:r>
              <a:rPr lang="ru-RU" sz="2400" dirty="0">
                <a:solidFill>
                  <a:srgbClr val="111111"/>
                </a:solidFill>
              </a:rPr>
              <a:t>С горки мы потом катались, (Опустить руки сверху вниз)</a:t>
            </a:r>
          </a:p>
          <a:p>
            <a:pPr indent="457200"/>
            <a:r>
              <a:rPr lang="ru-RU" sz="2400" dirty="0">
                <a:solidFill>
                  <a:srgbClr val="111111"/>
                </a:solidFill>
              </a:rPr>
              <a:t>А еще в снегу валялись. (Кладут ладошки на колени то одной, то другой стороной.)</a:t>
            </a:r>
          </a:p>
          <a:p>
            <a:pPr indent="457200"/>
            <a:r>
              <a:rPr lang="ru-RU" sz="2400" dirty="0">
                <a:solidFill>
                  <a:srgbClr val="111111"/>
                </a:solidFill>
              </a:rPr>
              <a:t>Все в снегу домой пришли, (Отряхивают ладошки.)</a:t>
            </a:r>
          </a:p>
          <a:p>
            <a:pPr indent="457200"/>
            <a:r>
              <a:rPr lang="ru-RU" sz="2400" dirty="0">
                <a:solidFill>
                  <a:srgbClr val="111111"/>
                </a:solidFill>
              </a:rPr>
              <a:t>Съели суп и спать легли. (Движения воображаемой ложкой; руки под щеку.)</a:t>
            </a:r>
          </a:p>
          <a:p>
            <a:pPr indent="457200">
              <a:spcAft>
                <a:spcPts val="1200"/>
              </a:spcAft>
            </a:pPr>
            <a:r>
              <a:rPr lang="ru-RU" sz="2400" dirty="0">
                <a:solidFill>
                  <a:srgbClr val="111111"/>
                </a:solidFill>
              </a:rPr>
              <a:t>. </a:t>
            </a:r>
          </a:p>
        </p:txBody>
      </p:sp>
    </p:spTree>
    <p:extLst>
      <p:ext uri="{BB962C8B-B14F-4D97-AF65-F5344CB8AC3E}">
        <p14:creationId xmlns:p14="http://schemas.microsoft.com/office/powerpoint/2010/main" val="1375639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62000" y="1102196"/>
            <a:ext cx="6282266" cy="3785652"/>
          </a:xfrm>
          <a:prstGeom prst="rect">
            <a:avLst/>
          </a:prstGeom>
        </p:spPr>
        <p:txBody>
          <a:bodyPr wrap="square">
            <a:spAutoFit/>
          </a:bodyPr>
          <a:lstStyle/>
          <a:p>
            <a:r>
              <a:rPr lang="ru-RU" sz="2400" b="1" dirty="0" smtClean="0">
                <a:solidFill>
                  <a:srgbClr val="FFC000"/>
                </a:solidFill>
                <a:latin typeface="Arial" panose="020B0604020202020204" pitchFamily="34" charset="0"/>
              </a:rPr>
              <a:t>Гимнастика для глаз </a:t>
            </a:r>
            <a:r>
              <a:rPr lang="ru-RU" sz="2400" b="0" i="0" dirty="0" smtClean="0">
                <a:solidFill>
                  <a:srgbClr val="111111"/>
                </a:solidFill>
                <a:effectLst/>
                <a:latin typeface="Arial" panose="020B0604020202020204" pitchFamily="34" charset="0"/>
              </a:rPr>
              <a:t>рекомендована взрослым и детям. Она помогает снять мышечное напряжение, улучшить кровообращение, развить амплитуду движений. Гимнастика для глаз способствует восстановлению зрения, улучшает внимание. Рекомендуется делать гимнастику для глаз каждый день, медленно и спокойно.</a:t>
            </a:r>
          </a:p>
          <a:p>
            <a:endParaRPr lang="ru-RU" sz="2400" dirty="0">
              <a:solidFill>
                <a:srgbClr val="111111"/>
              </a:solidFill>
              <a:latin typeface="Arial" panose="020B0604020202020204" pitchFamily="34" charset="0"/>
            </a:endParaRPr>
          </a:p>
        </p:txBody>
      </p:sp>
      <p:pic>
        <p:nvPicPr>
          <p:cNvPr id="8" name="Рисунок 7" descr="http://rcnyagan.ru/images/doc/news/5da89b329d93e82394897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0686" y="1122363"/>
            <a:ext cx="4014894" cy="2911004"/>
          </a:xfrm>
          <a:prstGeom prst="rect">
            <a:avLst/>
          </a:prstGeom>
          <a:noFill/>
          <a:ln>
            <a:noFill/>
          </a:ln>
        </p:spPr>
      </p:pic>
    </p:spTree>
    <p:extLst>
      <p:ext uri="{BB962C8B-B14F-4D97-AF65-F5344CB8AC3E}">
        <p14:creationId xmlns:p14="http://schemas.microsoft.com/office/powerpoint/2010/main" val="4292778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88533" y="881333"/>
            <a:ext cx="10176933" cy="4154984"/>
          </a:xfrm>
          <a:prstGeom prst="rect">
            <a:avLst/>
          </a:prstGeom>
        </p:spPr>
        <p:txBody>
          <a:bodyPr wrap="square">
            <a:spAutoFit/>
          </a:bodyPr>
          <a:lstStyle/>
          <a:p>
            <a:pPr algn="ctr"/>
            <a:r>
              <a:rPr lang="ru-RU" sz="2400" b="0" i="1" dirty="0" smtClean="0">
                <a:solidFill>
                  <a:srgbClr val="111111"/>
                </a:solidFill>
                <a:effectLst/>
                <a:latin typeface="Arial" panose="020B0604020202020204" pitchFamily="34" charset="0"/>
              </a:rPr>
              <a:t>Гимнастика для глаз «Елка»</a:t>
            </a:r>
          </a:p>
          <a:p>
            <a:endParaRPr lang="ru-RU" sz="2400" b="0" i="1" dirty="0" smtClean="0">
              <a:solidFill>
                <a:srgbClr val="111111"/>
              </a:solidFill>
              <a:effectLst/>
              <a:latin typeface="Arial" panose="020B0604020202020204" pitchFamily="34" charset="0"/>
            </a:endParaRPr>
          </a:p>
          <a:p>
            <a:pPr indent="457200"/>
            <a:r>
              <a:rPr lang="ru-RU" sz="2400" dirty="0">
                <a:solidFill>
                  <a:srgbClr val="111111"/>
                </a:solidFill>
              </a:rPr>
              <a:t>Вот стоит большая елка, (</a:t>
            </a:r>
            <a:r>
              <a:rPr lang="ru-RU" sz="2400" dirty="0" smtClean="0">
                <a:solidFill>
                  <a:srgbClr val="111111"/>
                </a:solidFill>
              </a:rPr>
              <a:t>Выполнить </a:t>
            </a:r>
            <a:r>
              <a:rPr lang="ru-RU" sz="2400" dirty="0">
                <a:solidFill>
                  <a:srgbClr val="111111"/>
                </a:solidFill>
              </a:rPr>
              <a:t>круговые движения глазами.)</a:t>
            </a:r>
          </a:p>
          <a:p>
            <a:pPr indent="457200"/>
            <a:r>
              <a:rPr lang="ru-RU" sz="2400" dirty="0">
                <a:solidFill>
                  <a:srgbClr val="111111"/>
                </a:solidFill>
              </a:rPr>
              <a:t>Вот такой высоты. (Посмотреть снизу вверх.)</a:t>
            </a:r>
          </a:p>
          <a:p>
            <a:pPr indent="457200"/>
            <a:r>
              <a:rPr lang="ru-RU" sz="2400" dirty="0">
                <a:solidFill>
                  <a:srgbClr val="111111"/>
                </a:solidFill>
              </a:rPr>
              <a:t>У нее большие ветки.</a:t>
            </a:r>
          </a:p>
          <a:p>
            <a:pPr indent="457200"/>
            <a:r>
              <a:rPr lang="ru-RU" sz="2400" dirty="0">
                <a:solidFill>
                  <a:srgbClr val="111111"/>
                </a:solidFill>
              </a:rPr>
              <a:t>Вот такой ширины. (Посмотреть слева направо.)</a:t>
            </a:r>
          </a:p>
          <a:p>
            <a:pPr indent="457200"/>
            <a:r>
              <a:rPr lang="ru-RU" sz="2400" dirty="0">
                <a:solidFill>
                  <a:srgbClr val="111111"/>
                </a:solidFill>
              </a:rPr>
              <a:t>Есть на елке даже шишки, (Посмотреть вверх.)</a:t>
            </a:r>
          </a:p>
          <a:p>
            <a:pPr indent="457200"/>
            <a:r>
              <a:rPr lang="ru-RU" sz="2400" dirty="0">
                <a:solidFill>
                  <a:srgbClr val="111111"/>
                </a:solidFill>
              </a:rPr>
              <a:t>А внизу – берлога мишки. (Посмотреть вниз.)</a:t>
            </a:r>
          </a:p>
          <a:p>
            <a:pPr indent="457200"/>
            <a:r>
              <a:rPr lang="ru-RU" sz="2400" dirty="0">
                <a:solidFill>
                  <a:srgbClr val="111111"/>
                </a:solidFill>
              </a:rPr>
              <a:t>Зиму спит там косолапый</a:t>
            </a:r>
          </a:p>
          <a:p>
            <a:pPr indent="457200"/>
            <a:r>
              <a:rPr lang="ru-RU" sz="2400" dirty="0">
                <a:solidFill>
                  <a:srgbClr val="111111"/>
                </a:solidFill>
              </a:rPr>
              <a:t>И сосет в берлоге лапу. (Зажмурить глаза, потом поморгать 10 раз.)</a:t>
            </a:r>
          </a:p>
          <a:p>
            <a:endParaRPr lang="ru-RU" sz="2400" dirty="0">
              <a:solidFill>
                <a:srgbClr val="111111"/>
              </a:solidFill>
              <a:latin typeface="Arial" panose="020B0604020202020204" pitchFamily="34" charset="0"/>
            </a:endParaRPr>
          </a:p>
        </p:txBody>
      </p:sp>
    </p:spTree>
    <p:extLst>
      <p:ext uri="{BB962C8B-B14F-4D97-AF65-F5344CB8AC3E}">
        <p14:creationId xmlns:p14="http://schemas.microsoft.com/office/powerpoint/2010/main" val="2054894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8" name="Picture 4" descr="https://get.wallhere.com/photo/sunlight-depth-of-field-simple-background-nature-stones-photography-macro-morning-pebbles-bright-flower-produce-close-up-macro-photography-158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01133" y="210826"/>
            <a:ext cx="11286067" cy="5201424"/>
          </a:xfrm>
          <a:prstGeom prst="rect">
            <a:avLst/>
          </a:prstGeom>
        </p:spPr>
        <p:txBody>
          <a:bodyPr wrap="square">
            <a:spAutoFit/>
          </a:bodyPr>
          <a:lstStyle/>
          <a:p>
            <a:r>
              <a:rPr lang="ru-RU" sz="2400" b="1" dirty="0" smtClean="0">
                <a:solidFill>
                  <a:srgbClr val="FFC000"/>
                </a:solidFill>
                <a:latin typeface="Arial" panose="020B0604020202020204" pitchFamily="34" charset="0"/>
              </a:rPr>
              <a:t>Массаж (самомассаж)</a:t>
            </a:r>
            <a:endParaRPr lang="ru-RU" sz="2400" b="0" i="0" dirty="0" smtClean="0">
              <a:solidFill>
                <a:srgbClr val="111111"/>
              </a:solidFill>
              <a:effectLst/>
              <a:latin typeface="Arial" panose="020B0604020202020204" pitchFamily="34" charset="0"/>
            </a:endParaRPr>
          </a:p>
          <a:p>
            <a:r>
              <a:rPr lang="ru-RU" sz="2200" b="0" i="0" dirty="0" smtClean="0">
                <a:solidFill>
                  <a:srgbClr val="111111"/>
                </a:solidFill>
                <a:effectLst/>
                <a:latin typeface="Arial" panose="020B0604020202020204" pitchFamily="34" charset="0"/>
              </a:rPr>
              <a:t>Как писал русский физиолог И. М. Сеченов: «работа мышц есть работа мозга». Двигательный аппарат напрямую связан с работой нервной системы, и если двигательная функция находится в неблагоприятных условиях для развития, то задерживается и общее развитие нервной деятельности. Недостаток двигательной активности частично может восполнить массаж в сочетании с различными упражнениями. </a:t>
            </a:r>
          </a:p>
          <a:p>
            <a:r>
              <a:rPr lang="ru-RU" sz="2200" b="0" i="0" dirty="0" smtClean="0">
                <a:solidFill>
                  <a:srgbClr val="111111"/>
                </a:solidFill>
                <a:effectLst/>
                <a:latin typeface="Arial" panose="020B0604020202020204" pitchFamily="34" charset="0"/>
              </a:rPr>
              <a:t>Ласковые касания рук приносят массу удовольствия малышу, помогают наладить эмоциональный контакт, снять мышечное напряжение, повысить настроение. Легкие поглаживающие движения по спинке малыша, растирания (вдоль позвоночника, не по нему, спины, рук, кистей, массаж кончиков пальцев - все это позволяет улучшить </a:t>
            </a:r>
            <a:r>
              <a:rPr lang="ru-RU" sz="2200" b="0" i="0" dirty="0" err="1" smtClean="0">
                <a:solidFill>
                  <a:srgbClr val="111111"/>
                </a:solidFill>
                <a:effectLst/>
                <a:latin typeface="Arial" panose="020B0604020202020204" pitchFamily="34" charset="0"/>
              </a:rPr>
              <a:t>нейродинамику</a:t>
            </a:r>
            <a:r>
              <a:rPr lang="ru-RU" sz="2200" b="0" i="0" dirty="0" smtClean="0">
                <a:solidFill>
                  <a:srgbClr val="111111"/>
                </a:solidFill>
                <a:effectLst/>
                <a:latin typeface="Arial" panose="020B0604020202020204" pitchFamily="34" charset="0"/>
              </a:rPr>
              <a:t> и стимулирует рост нервных клеток. </a:t>
            </a:r>
          </a:p>
          <a:p>
            <a:r>
              <a:rPr lang="ru-RU" sz="2200" b="0" i="0" dirty="0" smtClean="0">
                <a:solidFill>
                  <a:srgbClr val="111111"/>
                </a:solidFill>
                <a:effectLst/>
                <a:latin typeface="Arial" panose="020B0604020202020204" pitchFamily="34" charset="0"/>
              </a:rPr>
              <a:t>В работе с детьми раннего возраста можно использовать сказки-</a:t>
            </a:r>
            <a:r>
              <a:rPr lang="ru-RU" sz="2200" b="0" i="0" dirty="0" err="1" smtClean="0">
                <a:solidFill>
                  <a:srgbClr val="111111"/>
                </a:solidFill>
                <a:effectLst/>
                <a:latin typeface="Arial" panose="020B0604020202020204" pitchFamily="34" charset="0"/>
              </a:rPr>
              <a:t>массажики</a:t>
            </a:r>
            <a:r>
              <a:rPr lang="ru-RU" sz="2200" b="0" i="0" dirty="0" smtClean="0">
                <a:solidFill>
                  <a:srgbClr val="111111"/>
                </a:solidFill>
                <a:effectLst/>
                <a:latin typeface="Arial" panose="020B0604020202020204" pitchFamily="34" charset="0"/>
              </a:rPr>
              <a:t>. </a:t>
            </a:r>
            <a:r>
              <a:rPr lang="ru-RU" sz="2200" dirty="0" smtClean="0">
                <a:solidFill>
                  <a:srgbClr val="111111"/>
                </a:solidFill>
                <a:latin typeface="Arial" panose="020B0604020202020204" pitchFamily="34" charset="0"/>
              </a:rPr>
              <a:t>Они</a:t>
            </a:r>
            <a:r>
              <a:rPr lang="ru-RU" sz="2200" b="0" i="0" dirty="0" smtClean="0">
                <a:solidFill>
                  <a:srgbClr val="111111"/>
                </a:solidFill>
                <a:effectLst/>
                <a:latin typeface="Arial" panose="020B0604020202020204" pitchFamily="34" charset="0"/>
              </a:rPr>
              <a:t> снимают напряжение, тревожность, агрессивность. </a:t>
            </a:r>
          </a:p>
          <a:p>
            <a:r>
              <a:rPr lang="ru-RU" sz="2200" dirty="0" smtClean="0">
                <a:solidFill>
                  <a:srgbClr val="111111"/>
                </a:solidFill>
                <a:latin typeface="Arial" panose="020B0604020202020204" pitchFamily="34" charset="0"/>
              </a:rPr>
              <a:t>Дети младшего и старшего возраста могут делать самомассаж.</a:t>
            </a:r>
            <a:endParaRPr lang="ru-RU" sz="2200" dirty="0">
              <a:solidFill>
                <a:srgbClr val="111111"/>
              </a:solidFill>
              <a:latin typeface="Arial" panose="020B0604020202020204" pitchFamily="34" charset="0"/>
            </a:endParaRPr>
          </a:p>
        </p:txBody>
      </p:sp>
    </p:spTree>
    <p:extLst>
      <p:ext uri="{BB962C8B-B14F-4D97-AF65-F5344CB8AC3E}">
        <p14:creationId xmlns:p14="http://schemas.microsoft.com/office/powerpoint/2010/main" val="2102296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56</TotalTime>
  <Words>949</Words>
  <Application>Microsoft Office PowerPoint</Application>
  <PresentationFormat>Широкоэкранный</PresentationFormat>
  <Paragraphs>100</Paragraphs>
  <Slides>12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12</vt:i4>
      </vt:variant>
    </vt:vector>
  </HeadingPairs>
  <TitlesOfParts>
    <vt:vector size="16"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8</cp:revision>
  <dcterms:created xsi:type="dcterms:W3CDTF">2022-06-08T15:35:43Z</dcterms:created>
  <dcterms:modified xsi:type="dcterms:W3CDTF">2022-06-08T16:32:59Z</dcterms:modified>
</cp:coreProperties>
</file>