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58" r:id="rId8"/>
    <p:sldId id="259" r:id="rId9"/>
    <p:sldId id="265" r:id="rId10"/>
    <p:sldId id="266" r:id="rId11"/>
    <p:sldId id="267" r:id="rId12"/>
    <p:sldId id="284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321"/>
    <a:srgbClr val="FA3296"/>
    <a:srgbClr val="FF0066"/>
    <a:srgbClr val="FF3399"/>
    <a:srgbClr val="FF6699"/>
    <a:srgbClr val="FFF2C9"/>
    <a:srgbClr val="FED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3" autoAdjust="0"/>
    <p:restoredTop sz="94660"/>
  </p:normalViewPr>
  <p:slideViewPr>
    <p:cSldViewPr snapToGrid="0">
      <p:cViewPr>
        <p:scale>
          <a:sx n="90" d="100"/>
          <a:sy n="9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C94-8F8D-47A6-B0D2-CFE7574D381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7A7-028D-4445-8973-7EEC1F8C7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75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C94-8F8D-47A6-B0D2-CFE7574D381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7A7-028D-4445-8973-7EEC1F8C7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7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C94-8F8D-47A6-B0D2-CFE7574D381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7A7-028D-4445-8973-7EEC1F8C7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1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C94-8F8D-47A6-B0D2-CFE7574D381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7A7-028D-4445-8973-7EEC1F8C7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43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C94-8F8D-47A6-B0D2-CFE7574D381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7A7-028D-4445-8973-7EEC1F8C7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9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C94-8F8D-47A6-B0D2-CFE7574D381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7A7-028D-4445-8973-7EEC1F8C7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9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C94-8F8D-47A6-B0D2-CFE7574D381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7A7-028D-4445-8973-7EEC1F8C7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03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C94-8F8D-47A6-B0D2-CFE7574D381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7A7-028D-4445-8973-7EEC1F8C7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C94-8F8D-47A6-B0D2-CFE7574D381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7A7-028D-4445-8973-7EEC1F8C7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1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C94-8F8D-47A6-B0D2-CFE7574D381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7A7-028D-4445-8973-7EEC1F8C7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1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C94-8F8D-47A6-B0D2-CFE7574D381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7A7-028D-4445-8973-7EEC1F8C7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1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0DC94-8F8D-47A6-B0D2-CFE7574D381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677A7-028D-4445-8973-7EEC1F8C7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2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354" y="1785699"/>
            <a:ext cx="6815669" cy="3192700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«Проблемная педагогическая ситуация» Н. Гришаевой как средство развития эмоционального интеллекта дошкольников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Паршина Ольга Валерьевна, 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Сергеева Наталья Петровна, 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МБДОУ №48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06" y="0"/>
            <a:ext cx="12202406" cy="70162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3826933" y="474418"/>
            <a:ext cx="74335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Технология </a:t>
            </a:r>
            <a:endParaRPr lang="ru-RU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Проблемная педагогическая ситуация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Н. Гришаевой </a:t>
            </a:r>
          </a:p>
          <a:p>
            <a:pPr algn="ctr"/>
            <a:r>
              <a:rPr lang="ru-RU" sz="3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как средство развития эмоционального интеллекта дошкольников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83467" y="5371295"/>
            <a:ext cx="8487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Подготовили: Паршина Ольга Валерьевна,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Сергеева Наталья Петровна,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воспитатели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МБДОУ №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г. Ковров, 2021 г.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551427"/>
              </p:ext>
            </p:extLst>
          </p:nvPr>
        </p:nvGraphicFramePr>
        <p:xfrm>
          <a:off x="1037395" y="991054"/>
          <a:ext cx="10084157" cy="4925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9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7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31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68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7771">
                <a:tc>
                  <a:txBody>
                    <a:bodyPr/>
                    <a:lstStyle/>
                    <a:p>
                      <a:r>
                        <a:rPr lang="ru-RU" dirty="0" smtClean="0"/>
                        <a:t>№ п\п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 ситуации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Персонаж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декабрь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«У няни заболела голова»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Способствовать проявлению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сочувствия,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сопереживания, вызвать желание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найти способы помочь заболевшему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человеку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младший воспитатель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3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январь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«Надо  так давать, чтобы можно было взять»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Формировать потребность преодолевать в себе  негативное качество характера - жадность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Баба Яга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7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февраль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«Кто похвалит меня лучше всех?»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Показать детям, как важно в игре быть дружелюбным, не развивать в себе качество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лесть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Буратино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6496" y="93644"/>
            <a:ext cx="11945957" cy="6720289"/>
          </a:xfrm>
          <a:prstGeom prst="rect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455822"/>
              </p:ext>
            </p:extLst>
          </p:nvPr>
        </p:nvGraphicFramePr>
        <p:xfrm>
          <a:off x="923554" y="452270"/>
          <a:ext cx="10311840" cy="600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17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807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01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8221">
                <a:tc>
                  <a:txBody>
                    <a:bodyPr/>
                    <a:lstStyle/>
                    <a:p>
                      <a:r>
                        <a:rPr lang="ru-RU" dirty="0" smtClean="0"/>
                        <a:t>№ п\п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 ситуации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Персонаж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1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март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 Я хочу быть первой!»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Воспитывать нравственные качество – уступчивость, формировать умение договариваться. Способствовать усвоению детьми общественных норм и ценностей, принятых в обществе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иса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Алиса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1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апрель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«Пришла к нам телеграмма от Гиппопотама: «Спасите наших зверей-малышей!»»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Воспитывать заботливое отношение к животным, попавшим в беду, вызвать желание найти способы помочь им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почтальон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1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май 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«Машенька потерялась в лесу»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Воспитывать доброжелательное отношение к окружающим, взаимовыручку, умение приходить на помощь тем, кто в этом нуждается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медведь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6496" y="93644"/>
            <a:ext cx="11945957" cy="6720289"/>
          </a:xfrm>
          <a:prstGeom prst="rect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096" y="64937"/>
            <a:ext cx="7286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Примерный л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фиксации эмоций и поведения детей в ППС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25197"/>
              </p:ext>
            </p:extLst>
          </p:nvPr>
        </p:nvGraphicFramePr>
        <p:xfrm>
          <a:off x="227830" y="452645"/>
          <a:ext cx="11475077" cy="973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9933"/>
                <a:gridCol w="1711639"/>
                <a:gridCol w="1711639"/>
                <a:gridCol w="1458697"/>
                <a:gridCol w="1964581"/>
                <a:gridCol w="1608655"/>
                <a:gridCol w="1509933"/>
              </a:tblGrid>
              <a:tr h="5700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Имя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ребёнка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89" marR="39389" marT="0" marB="0">
                    <a:solidFill>
                      <a:srgbClr val="FFF2C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«Пришла к нам телеграмма от Гиппопотама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</a:txBody>
                  <a:tcPr marL="39389" marR="39389" marT="0" marB="0">
                    <a:solidFill>
                      <a:srgbClr val="FFF2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У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нас сегодня заболел 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Миша </a:t>
                      </a:r>
                      <a:r>
                        <a:rPr lang="ru-RU" sz="14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i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повторная аналогичная  ситуаци</a:t>
                      </a:r>
                      <a:r>
                        <a:rPr lang="ru-RU" sz="14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я)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89" marR="39389" marT="0" marB="0">
                    <a:solidFill>
                      <a:srgbClr val="FFF2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проявление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эмоций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89" marR="39389" marT="0" marB="0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действие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89" marR="39389" marT="0" marB="0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примечание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89" marR="39389" marT="0" marB="0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проявление эмоций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89" marR="39389" marT="0" marB="0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действие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89" marR="39389" marT="0" marB="0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примечание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89" marR="39389" marT="0" marB="0">
                    <a:solidFill>
                      <a:srgbClr val="FFF2C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12610"/>
              </p:ext>
            </p:extLst>
          </p:nvPr>
        </p:nvGraphicFramePr>
        <p:xfrm>
          <a:off x="227831" y="1434951"/>
          <a:ext cx="11475077" cy="5428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936"/>
                <a:gridCol w="1738648"/>
                <a:gridCol w="1700011"/>
                <a:gridCol w="1444770"/>
                <a:gridCol w="1955253"/>
                <a:gridCol w="1648495"/>
                <a:gridCol w="1489964"/>
              </a:tblGrid>
              <a:tr h="5606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Рома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Проявил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равнодушие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Начал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играть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Выразил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озабоченное отношение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Поддержал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идею Дениса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Включился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решение ситуации спустя некоторое время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</a:tr>
              <a:tr h="6768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Катя У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проявила никаких эмоций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Вела беседу со своим другом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Выразила сочувствие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Предложила ребятам нарисовать рисунки для Миши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Сразу включился в решение ситуации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</a:tr>
              <a:tr h="7474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Маша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</a:t>
                      </a:r>
                    </a:p>
                  </a:txBody>
                  <a:tcPr marL="33784" marR="33784" marT="0" marB="0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Выразила сочувствие</a:t>
                      </a:r>
                    </a:p>
                  </a:txBody>
                  <a:tcPr marL="33784" marR="33784" marT="0" marB="0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Предложила собрать подарки для больных</a:t>
                      </a:r>
                    </a:p>
                  </a:txBody>
                  <a:tcPr marL="33784" marR="33784" marT="0" marB="0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Включилась в решение проблемы спустя некоторое время</a:t>
                      </a:r>
                    </a:p>
                  </a:txBody>
                  <a:tcPr marL="33784" marR="33784" marT="0" marB="0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Загрустила</a:t>
                      </a:r>
                    </a:p>
                  </a:txBody>
                  <a:tcPr marL="33784" marR="33784" marT="0" marB="0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Согласилась навестить больного</a:t>
                      </a:r>
                    </a:p>
                  </a:txBody>
                  <a:tcPr marL="33784" marR="33784" marT="0" marB="0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Включилась в решение ситуации спустя некоторое время</a:t>
                      </a:r>
                    </a:p>
                  </a:txBody>
                  <a:tcPr marL="33784" marR="33784" marT="0" marB="0">
                    <a:solidFill>
                      <a:srgbClr val="FFF2C9"/>
                    </a:solidFill>
                  </a:tcPr>
                </a:tc>
              </a:tr>
              <a:tr h="5606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Ульяна Ф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проявила никаких эмоций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Начали играть в активную игру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Выразила озабоченное отношение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Предложила позвонить заболевшему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Сразу включился в решение ситуации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</a:tr>
              <a:tr h="4048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Миша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Проявил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равнодушие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Начал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играть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Выразил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сочувствие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</a:t>
                      </a:r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предпринимал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никаких действий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33784" marR="33784" marT="0" marB="0">
                    <a:solidFill>
                      <a:srgbClr val="FA3296"/>
                    </a:solidFill>
                  </a:tcPr>
                </a:tc>
              </a:tr>
              <a:tr h="7474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Катя Ц</a:t>
                      </a:r>
                    </a:p>
                  </a:txBody>
                  <a:tcPr marL="33784" marR="33784" marT="0" marB="0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Выразила сочувствие</a:t>
                      </a:r>
                    </a:p>
                  </a:txBody>
                  <a:tcPr marL="33784" marR="33784" marT="0" marB="0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Предложила вызвать скорую помощь</a:t>
                      </a:r>
                    </a:p>
                  </a:txBody>
                  <a:tcPr marL="33784" marR="33784" marT="0" marB="0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Включилась в решение проблемы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позже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3784" marR="33784" marT="0" marB="0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Загрустила </a:t>
                      </a:r>
                    </a:p>
                  </a:txBody>
                  <a:tcPr marL="33784" marR="33784" marT="0" marB="0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предпринимала никаких действий</a:t>
                      </a:r>
                    </a:p>
                  </a:txBody>
                  <a:tcPr marL="33784" marR="33784" marT="0" marB="0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33784" marR="33784" marT="0" marB="0">
                    <a:solidFill>
                      <a:srgbClr val="FFF2C9"/>
                    </a:solidFill>
                  </a:tcPr>
                </a:tc>
              </a:tr>
              <a:tr h="9507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33784" marR="337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Проявили жалость, сострадание, сочувствие –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чел.</a:t>
                      </a:r>
                    </a:p>
                  </a:txBody>
                  <a:tcPr marL="33784" marR="337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Предложили выход из ситуации, способы оказания помощи –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чел.</a:t>
                      </a:r>
                    </a:p>
                  </a:txBody>
                  <a:tcPr marL="33784" marR="337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33784" marR="337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Проявили жалость, сострадание, сочувствие, заботу –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чел.</a:t>
                      </a:r>
                    </a:p>
                  </a:txBody>
                  <a:tcPr marL="33784" marR="337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Предложили действия- 11 человек,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стояли рядом с активными детьми-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 чел.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3784" marR="337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33784" marR="33784" marT="0" marB="0">
                    <a:solidFill>
                      <a:srgbClr val="FFFF00"/>
                    </a:solidFill>
                  </a:tcPr>
                </a:tc>
              </a:tr>
              <a:tr h="4048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33784" marR="337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Равнодушие / без эмоций –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чел.</a:t>
                      </a:r>
                    </a:p>
                  </a:txBody>
                  <a:tcPr marL="33784" marR="337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совершили никаких действий –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чел.</a:t>
                      </a:r>
                    </a:p>
                  </a:txBody>
                  <a:tcPr marL="33784" marR="337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33784" marR="337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Равнодушие / без эмоций –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чел</a:t>
                      </a:r>
                    </a:p>
                  </a:txBody>
                  <a:tcPr marL="33784" marR="337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бездействовали-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…чел.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33784" marR="337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33784" marR="33784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6496" y="93644"/>
            <a:ext cx="11945957" cy="6720289"/>
          </a:xfrm>
          <a:prstGeom prst="rect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877935" y="2412695"/>
            <a:ext cx="7425369" cy="384488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61283" y="280928"/>
            <a:ext cx="4660135" cy="15864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642" y="2699134"/>
            <a:ext cx="6427040" cy="3415227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ебёнок 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учится  взаимодействовать с окружающими его людьми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устанавливать 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и поддерживать межличностные отношения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вовремя 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оказать помощь и поддержку, </a:t>
            </a:r>
            <a:endParaRPr lang="ru-RU" sz="5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разрешать 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конфликты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действовать 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сообща, в команде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1994" y="658645"/>
            <a:ext cx="43607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Проблемная педагогическая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</a:t>
            </a:r>
            <a:endParaRPr lang="ru-RU" sz="2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6984690" y="1867357"/>
            <a:ext cx="638979" cy="545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sun9-29.userapi.com/dtjGVajI9aixDcf-eLl9aR9uoHmsc-u-fDpLbg/D5iEIMqD_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6" y="4294398"/>
            <a:ext cx="11883527" cy="251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10305" y="2131791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496" y="93644"/>
            <a:ext cx="11945957" cy="6720289"/>
          </a:xfrm>
          <a:prstGeom prst="rect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3343" y="3296798"/>
            <a:ext cx="5288961" cy="82351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6908" y="4177942"/>
            <a:ext cx="9601196" cy="3318936"/>
          </a:xfrm>
        </p:spPr>
        <p:txBody>
          <a:bodyPr/>
          <a:lstStyle/>
          <a:p>
            <a:r>
              <a:rPr lang="ru-RU" dirty="0"/>
              <a:t>способность </a:t>
            </a:r>
            <a:r>
              <a:rPr lang="ru-RU" dirty="0" smtClean="0"/>
              <a:t>понимать собственное поведение</a:t>
            </a:r>
          </a:p>
          <a:p>
            <a:r>
              <a:rPr lang="ru-RU" dirty="0"/>
              <a:t>понимать поведение другого </a:t>
            </a:r>
            <a:r>
              <a:rPr lang="ru-RU" dirty="0" smtClean="0"/>
              <a:t>человека</a:t>
            </a:r>
          </a:p>
          <a:p>
            <a:r>
              <a:rPr lang="ru-RU" dirty="0"/>
              <a:t>способность действовать сообразно ситуации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37822" y="83172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ФГОС ДО «Социально-коммуникативное развитие» отмечена важность развития социального и эмоционально интеллекта, эмоциональной отзывчивости, сопереживания, формирования готовности к совместной деятельности со сверстниками. Именно эти аспекты являются важными составляющими позитивной самореализации ребенка, условием успешного </a:t>
            </a:r>
            <a:r>
              <a:rPr lang="ru-RU" dirty="0" smtClean="0"/>
              <a:t>уст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2005" y="782198"/>
            <a:ext cx="7282149" cy="23025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 ДО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Социально-коммуникативное развитие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аправлено на развитие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 </a:t>
            </a:r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эмоционального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интеллекта, эмоциональной отзывчивости, сопереживания, формирования готовности к совместной деятельности со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сверстниками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781" y="3737383"/>
            <a:ext cx="11258525" cy="8346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sun9-29.userapi.com/dtjGVajI9aixDcf-eLl9aR9uoHmsc-u-fDpLbg/D5iEIMqD_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5" y="3678939"/>
            <a:ext cx="11945957" cy="311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0429" y="767156"/>
            <a:ext cx="10354232" cy="2730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Эмоциональный интеллект 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это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вид интеллекта, отвечающий за распознавание человеком собственных эмоций и эмоций окружающих людей, а также за управление ими.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496" y="93644"/>
            <a:ext cx="11945957" cy="6720289"/>
          </a:xfrm>
          <a:prstGeom prst="rect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0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77828" y="5092887"/>
            <a:ext cx="10515600" cy="132556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гаджетов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детьми приводит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 тому,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они становятся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малоэмоциональными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менее отзывчивыми к чувствам других людей и пониманию своих собственных эмоций, их эмоциональный интеллект не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развивается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119964">
            <a:off x="604910" y="865003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21142647">
            <a:off x="6150190" y="781921"/>
            <a:ext cx="5292968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6496" y="93644"/>
            <a:ext cx="11945957" cy="6720289"/>
          </a:xfrm>
          <a:prstGeom prst="rect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1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un9-29.userapi.com/dtjGVajI9aixDcf-eLl9aR9uoHmsc-u-fDpLbg/D5iEIMqD_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5" y="3747250"/>
            <a:ext cx="11850477" cy="311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4943" y="240894"/>
            <a:ext cx="10522113" cy="157944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lang="ru-RU" sz="2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условиях дошкольного учреждения социальный интеллект активно </a:t>
            </a:r>
            <a:r>
              <a:rPr lang="ru-RU" sz="26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развивается:</a:t>
            </a:r>
            <a:endParaRPr lang="ru-RU" sz="2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87610" y="1555929"/>
            <a:ext cx="10843846" cy="2501778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 процессе сюжетно-ролевых игр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при общении со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сверстниками,</a:t>
            </a: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 творческой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театрализованнной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трудовой деятельности,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обсуждении с детьми художественной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литературы и др.,</a:t>
            </a:r>
          </a:p>
          <a:p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ерез использование специальных технологий.</a:t>
            </a:r>
            <a:endParaRPr lang="ru-RU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496" y="93644"/>
            <a:ext cx="11945957" cy="6720289"/>
          </a:xfrm>
          <a:prstGeom prst="rect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«Проблемная педагогическая ситуация»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632846"/>
            <a:ext cx="10515600" cy="230610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технологии - самоопределение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детей в эмоционально напряженной для них ситуации, в которой каждому воспитаннику приходится принять собственное решение без участия и помощи взрослого, дать оценку своим действиям и чувствам, извлечь уроки из собственного поведения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5" name="Picture 6" descr="https://sun9-29.userapi.com/dtjGVajI9aixDcf-eLl9aR9uoHmsc-u-fDpLbg/D5iEIMqD_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6" y="4186410"/>
            <a:ext cx="11945957" cy="262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6496" y="93644"/>
            <a:ext cx="11945957" cy="6720289"/>
          </a:xfrm>
          <a:prstGeom prst="rect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2" y="0"/>
            <a:ext cx="121197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2863" y="756138"/>
            <a:ext cx="9144000" cy="10694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собенности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проблемной педагогической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7343" y="1961092"/>
            <a:ext cx="7521991" cy="418513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</a:pP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Организуется в различные дни месяца (это зависит от педагогических целей). </a:t>
            </a:r>
          </a:p>
          <a:p>
            <a:pPr>
              <a:lnSpc>
                <a:spcPct val="110000"/>
              </a:lnSpc>
            </a:pP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Повторяется 2 – 3 раза, с интервалом в 2 – 3 недели, пока дети не самоопределятся и не выработают позитивную позицию.</a:t>
            </a:r>
          </a:p>
          <a:p>
            <a:pPr>
              <a:lnSpc>
                <a:spcPct val="110000"/>
              </a:lnSpc>
            </a:pP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Ситуация должна быть эмоционально напряжённой.</a:t>
            </a:r>
          </a:p>
          <a:p>
            <a:pPr>
              <a:lnSpc>
                <a:spcPct val="110000"/>
              </a:lnSpc>
            </a:pP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Ситуация проводится без вмешательства воспитателя. </a:t>
            </a:r>
            <a:r>
              <a:rPr lang="ru-RU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детей до пяти лет в ППС главный герой не реальный персонаж, а кукла. У детей 5 – 7 лет – герой, незнакомый детям.</a:t>
            </a:r>
          </a:p>
          <a:p>
            <a:pPr>
              <a:lnSpc>
                <a:spcPct val="110000"/>
              </a:lnSpc>
            </a:pP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Время проведения: 20–30 минут </a:t>
            </a:r>
            <a:r>
              <a:rPr lang="ru-RU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с детьми </a:t>
            </a: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старшего дошкольного возраста, 10-15 минут – </a:t>
            </a:r>
            <a:r>
              <a:rPr lang="ru-RU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с детьми младшего </a:t>
            </a: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дошкольного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5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06" y="0"/>
            <a:ext cx="1220240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5955" y="1074230"/>
            <a:ext cx="7092446" cy="5106437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 наблюдает за детьми и фиксирует их поведение в таблицу. 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оспитатель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предупреждает родителей о проведении в группе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ситуации. Это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значит, что родители должны обязательно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поговорить с ребенком 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происшедшем, вместе «извлечь урок», сделать вывод. </a:t>
            </a:r>
          </a:p>
          <a:p>
            <a:pPr lvl="0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Проблемно-педагогические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ситуации часто носят неожиданный и провокационный характер,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предоставляя возможность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самим принимать решения, делать свой выбор. </a:t>
            </a:r>
          </a:p>
          <a:p>
            <a:pPr lvl="0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место предварительная работа, которая включает в себя беседы, чтение детской литературы, просмотр сюжетных картин и т. 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завершении проблемно-педагогической ситуации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проводится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«Круг размышлений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835117"/>
              </p:ext>
            </p:extLst>
          </p:nvPr>
        </p:nvGraphicFramePr>
        <p:xfrm>
          <a:off x="1090670" y="985580"/>
          <a:ext cx="9810132" cy="5305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6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1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3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914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133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336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п\п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 ситуации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Персонаж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69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сентябрь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«У Кости новая игрушка!»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Воспитывать положительные черты характера, желание радоваться за сверстника, делиться со  своими друзьями, вежливость,  умение преодолевать зависть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ребенок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группы с новой игрушкой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410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«Не хватает конфет для угощения в день рождения»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Воспитывать внимательное отношение ко всем окружающим сверстникам, желание делиться со всеми детьми группы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Карлсон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39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ноябрь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«Потерялся малыш»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Воспитывать сочувствие и сопереживание к маленькому ребенку,  вызвать желание ему помочь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маленький ребенок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6496" y="93644"/>
            <a:ext cx="11945957" cy="6720289"/>
          </a:xfrm>
          <a:prstGeom prst="rect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29087" y="319489"/>
            <a:ext cx="101245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Примерное планирование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проблемных педагогических ситуаций в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старшей группе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6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657</TotalTime>
  <Words>967</Words>
  <Application>Microsoft Office PowerPoint</Application>
  <PresentationFormat>Произвольный</PresentationFormat>
  <Paragraphs>184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Технология «Проблемная педагогическая ситуация» Н. Гришаевой как средство развития эмоционального интеллекта дошкольников   </vt:lpstr>
      <vt:lpstr>Социальный интеллект</vt:lpstr>
      <vt:lpstr>Презентация PowerPoint</vt:lpstr>
      <vt:lpstr>Использование гаджетов детьми приводит к тому, что они становятся малоэмоциональными, менее отзывчивыми к чувствам других людей и пониманию своих собственных эмоций, их эмоциональный интеллект не развивается.</vt:lpstr>
      <vt:lpstr>В условиях дошкольного учреждения социальный интеллект активно развивается:</vt:lpstr>
      <vt:lpstr>«Проблемная педагогическая ситуация»</vt:lpstr>
      <vt:lpstr>Особенности организации проблемной педагогической ситуации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«Проблемная педагогическая ситуация» Н. Гришаевой как средство развития эмоционального интеллекта дошкольников</dc:title>
  <dc:creator>Пользователь</dc:creator>
  <cp:lastModifiedBy>Admin</cp:lastModifiedBy>
  <cp:revision>76</cp:revision>
  <dcterms:created xsi:type="dcterms:W3CDTF">2021-04-19T09:38:19Z</dcterms:created>
  <dcterms:modified xsi:type="dcterms:W3CDTF">2021-05-30T14:17:47Z</dcterms:modified>
</cp:coreProperties>
</file>